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5" r:id="rId4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83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3523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473580"/>
            <a:ext cx="10469880" cy="1896745"/>
          </a:xfrm>
          <a:custGeom>
            <a:avLst/>
            <a:gdLst/>
            <a:ahLst/>
            <a:cxnLst/>
            <a:rect l="l" t="t" r="r" b="b"/>
            <a:pathLst>
              <a:path w="10469880" h="1896745">
                <a:moveTo>
                  <a:pt x="10469626" y="1800479"/>
                </a:moveTo>
                <a:lnTo>
                  <a:pt x="8639937" y="0"/>
                </a:lnTo>
                <a:lnTo>
                  <a:pt x="8592756" y="47955"/>
                </a:lnTo>
                <a:lnTo>
                  <a:pt x="8592185" y="47371"/>
                </a:lnTo>
                <a:lnTo>
                  <a:pt x="6885508" y="1726819"/>
                </a:lnTo>
                <a:lnTo>
                  <a:pt x="0" y="1726819"/>
                </a:lnTo>
                <a:lnTo>
                  <a:pt x="0" y="1891411"/>
                </a:lnTo>
                <a:lnTo>
                  <a:pt x="6943801" y="1891411"/>
                </a:lnTo>
                <a:lnTo>
                  <a:pt x="6948805" y="1896491"/>
                </a:lnTo>
                <a:lnTo>
                  <a:pt x="8640127" y="232156"/>
                </a:lnTo>
                <a:lnTo>
                  <a:pt x="10239629" y="1806067"/>
                </a:lnTo>
                <a:lnTo>
                  <a:pt x="10464038" y="1806067"/>
                </a:lnTo>
                <a:lnTo>
                  <a:pt x="10469626" y="180047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789801" y="3493007"/>
            <a:ext cx="5403850" cy="1896745"/>
          </a:xfrm>
          <a:custGeom>
            <a:avLst/>
            <a:gdLst/>
            <a:ahLst/>
            <a:cxnLst/>
            <a:rect l="l" t="t" r="r" b="b"/>
            <a:pathLst>
              <a:path w="5403850" h="1896745">
                <a:moveTo>
                  <a:pt x="5403723" y="0"/>
                </a:moveTo>
                <a:lnTo>
                  <a:pt x="3529203" y="0"/>
                </a:lnTo>
                <a:lnTo>
                  <a:pt x="3529203" y="8915"/>
                </a:lnTo>
                <a:lnTo>
                  <a:pt x="3520694" y="254"/>
                </a:lnTo>
                <a:lnTo>
                  <a:pt x="1829358" y="1664601"/>
                </a:lnTo>
                <a:lnTo>
                  <a:pt x="229870" y="90678"/>
                </a:lnTo>
                <a:lnTo>
                  <a:pt x="5461" y="90678"/>
                </a:lnTo>
                <a:lnTo>
                  <a:pt x="0" y="96266"/>
                </a:lnTo>
                <a:lnTo>
                  <a:pt x="1829562" y="1896745"/>
                </a:lnTo>
                <a:lnTo>
                  <a:pt x="1876729" y="1848802"/>
                </a:lnTo>
                <a:lnTo>
                  <a:pt x="1877314" y="1849374"/>
                </a:lnTo>
                <a:lnTo>
                  <a:pt x="3589401" y="164592"/>
                </a:lnTo>
                <a:lnTo>
                  <a:pt x="5403723" y="164592"/>
                </a:lnTo>
                <a:lnTo>
                  <a:pt x="540372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08961" y="-73329"/>
            <a:ext cx="6980427" cy="1068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796542" y="1205306"/>
            <a:ext cx="3843654" cy="4705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462519" y="1205306"/>
            <a:ext cx="3808729" cy="3472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3523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0142" y="8585"/>
            <a:ext cx="9418065" cy="160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91077" y="3127248"/>
            <a:ext cx="6769100" cy="2352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62867" y="6481368"/>
            <a:ext cx="277495" cy="226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11" Type="http://schemas.openxmlformats.org/officeDocument/2006/relationships/hyperlink" Target="http://www.idsurvey.id/" TargetMode="External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hyperlink" Target="http://tkdn.kemenperin.go.id/" TargetMode="External"/><Relationship Id="rId4" Type="http://schemas.openxmlformats.org/officeDocument/2006/relationships/image" Target="../media/image4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siinas.kemenperin.go.id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923" y="393191"/>
            <a:ext cx="2523744" cy="4526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90771" y="1133855"/>
            <a:ext cx="845820" cy="5074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8107" y="1160763"/>
            <a:ext cx="799993" cy="48568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7027" y="1143000"/>
            <a:ext cx="854963" cy="49834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572" y="0"/>
            <a:ext cx="12189460" cy="6858000"/>
            <a:chOff x="4572" y="0"/>
            <a:chExt cx="12189460" cy="685800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7812" y="269747"/>
              <a:ext cx="2468880" cy="6699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72" y="0"/>
              <a:ext cx="12188951" cy="68579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6888" y="160020"/>
              <a:ext cx="5504815" cy="3996054"/>
            </a:xfrm>
            <a:custGeom>
              <a:avLst/>
              <a:gdLst/>
              <a:ahLst/>
              <a:cxnLst/>
              <a:rect l="l" t="t" r="r" b="b"/>
              <a:pathLst>
                <a:path w="5504815" h="3996054">
                  <a:moveTo>
                    <a:pt x="5504688" y="0"/>
                  </a:moveTo>
                  <a:lnTo>
                    <a:pt x="0" y="0"/>
                  </a:lnTo>
                  <a:lnTo>
                    <a:pt x="0" y="3995928"/>
                  </a:lnTo>
                  <a:lnTo>
                    <a:pt x="5504688" y="399592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9463" y="210311"/>
              <a:ext cx="3150108" cy="7315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6595" y="123444"/>
              <a:ext cx="2340864" cy="8412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37209" y="5868161"/>
              <a:ext cx="4572000" cy="805180"/>
            </a:xfrm>
            <a:custGeom>
              <a:avLst/>
              <a:gdLst/>
              <a:ahLst/>
              <a:cxnLst/>
              <a:rect l="l" t="t" r="r" b="b"/>
              <a:pathLst>
                <a:path w="4572000" h="805179">
                  <a:moveTo>
                    <a:pt x="4572000" y="0"/>
                  </a:moveTo>
                  <a:lnTo>
                    <a:pt x="0" y="0"/>
                  </a:lnTo>
                  <a:lnTo>
                    <a:pt x="0" y="804672"/>
                  </a:lnTo>
                  <a:lnTo>
                    <a:pt x="4572000" y="804672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7209" y="5868161"/>
              <a:ext cx="4572000" cy="805180"/>
            </a:xfrm>
            <a:custGeom>
              <a:avLst/>
              <a:gdLst/>
              <a:ahLst/>
              <a:cxnLst/>
              <a:rect l="l" t="t" r="r" b="b"/>
              <a:pathLst>
                <a:path w="4572000" h="805179">
                  <a:moveTo>
                    <a:pt x="0" y="804672"/>
                  </a:moveTo>
                  <a:lnTo>
                    <a:pt x="4572000" y="804672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804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8036" y="6094476"/>
              <a:ext cx="4741164" cy="4663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43999" y="6172200"/>
              <a:ext cx="2743200" cy="535305"/>
            </a:xfrm>
            <a:custGeom>
              <a:avLst/>
              <a:gdLst/>
              <a:ahLst/>
              <a:cxnLst/>
              <a:rect l="l" t="t" r="r" b="b"/>
              <a:pathLst>
                <a:path w="2743200" h="535304">
                  <a:moveTo>
                    <a:pt x="2743200" y="0"/>
                  </a:moveTo>
                  <a:lnTo>
                    <a:pt x="0" y="0"/>
                  </a:lnTo>
                  <a:lnTo>
                    <a:pt x="0" y="534924"/>
                  </a:lnTo>
                  <a:lnTo>
                    <a:pt x="2743200" y="534924"/>
                  </a:lnTo>
                  <a:lnTo>
                    <a:pt x="2743200" y="0"/>
                  </a:lnTo>
                  <a:close/>
                </a:path>
              </a:pathLst>
            </a:custGeom>
            <a:solidFill>
              <a:srgbClr val="005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528809" y="6283858"/>
            <a:ext cx="19843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01B0A9"/>
                </a:solidFill>
                <a:latin typeface="Tahoma"/>
                <a:cs typeface="Tahoma"/>
                <a:hlinkClick r:id="rId11"/>
              </a:rPr>
              <a:t>www.idsurvey.id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0" y="0"/>
            <a:ext cx="12193905" cy="6858000"/>
            <a:chOff x="0" y="0"/>
            <a:chExt cx="12193905" cy="6858000"/>
          </a:xfrm>
        </p:grpSpPr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44000" y="0"/>
              <a:ext cx="1472183" cy="13030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37876" y="0"/>
              <a:ext cx="1472183" cy="131216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900415" y="0"/>
              <a:ext cx="4284345" cy="1312545"/>
            </a:xfrm>
            <a:custGeom>
              <a:avLst/>
              <a:gdLst/>
              <a:ahLst/>
              <a:cxnLst/>
              <a:rect l="l" t="t" r="r" b="b"/>
              <a:pathLst>
                <a:path w="4284345" h="1312545">
                  <a:moveTo>
                    <a:pt x="4283964" y="0"/>
                  </a:moveTo>
                  <a:lnTo>
                    <a:pt x="0" y="0"/>
                  </a:lnTo>
                  <a:lnTo>
                    <a:pt x="0" y="1312164"/>
                  </a:lnTo>
                  <a:lnTo>
                    <a:pt x="4283964" y="1312164"/>
                  </a:lnTo>
                  <a:lnTo>
                    <a:pt x="4283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42731" y="128015"/>
              <a:ext cx="1074420" cy="69494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395460" y="123444"/>
              <a:ext cx="996696" cy="6858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93324" y="118871"/>
              <a:ext cx="964692" cy="71323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12193523" cy="685799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900415" y="118871"/>
              <a:ext cx="2537460" cy="845819"/>
            </a:xfrm>
            <a:custGeom>
              <a:avLst/>
              <a:gdLst/>
              <a:ahLst/>
              <a:cxnLst/>
              <a:rect l="l" t="t" r="r" b="b"/>
              <a:pathLst>
                <a:path w="2537459" h="845819">
                  <a:moveTo>
                    <a:pt x="2537460" y="0"/>
                  </a:moveTo>
                  <a:lnTo>
                    <a:pt x="0" y="0"/>
                  </a:lnTo>
                  <a:lnTo>
                    <a:pt x="0" y="845819"/>
                  </a:lnTo>
                  <a:lnTo>
                    <a:pt x="2537460" y="845819"/>
                  </a:lnTo>
                  <a:lnTo>
                    <a:pt x="2537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41044" y="1032713"/>
            <a:ext cx="4320540" cy="9423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0" b="1" spc="-15" dirty="0">
                <a:latin typeface="Cambria"/>
                <a:cs typeface="Cambria"/>
              </a:rPr>
              <a:t>SOSIALISASI</a:t>
            </a:r>
            <a:endParaRPr sz="6000" dirty="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1044" y="2542489"/>
            <a:ext cx="10149840" cy="207327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660"/>
              </a:spcBef>
            </a:pPr>
            <a:r>
              <a:rPr sz="4800" b="1" spc="-555" dirty="0">
                <a:latin typeface="Cambria"/>
                <a:cs typeface="Cambria"/>
              </a:rPr>
              <a:t>T</a:t>
            </a:r>
            <a:r>
              <a:rPr sz="4800" b="1" spc="-400" dirty="0">
                <a:latin typeface="Cambria"/>
                <a:cs typeface="Cambria"/>
              </a:rPr>
              <a:t>A</a:t>
            </a:r>
            <a:r>
              <a:rPr sz="4800" b="1" spc="-555" dirty="0">
                <a:latin typeface="Cambria"/>
                <a:cs typeface="Cambria"/>
              </a:rPr>
              <a:t>T</a:t>
            </a:r>
            <a:r>
              <a:rPr sz="4800" b="1" spc="-10" dirty="0">
                <a:latin typeface="Cambria"/>
                <a:cs typeface="Cambria"/>
              </a:rPr>
              <a:t>A</a:t>
            </a:r>
            <a:r>
              <a:rPr sz="4800" b="1" spc="30" dirty="0">
                <a:latin typeface="Cambria"/>
                <a:cs typeface="Cambria"/>
              </a:rPr>
              <a:t> </a:t>
            </a:r>
            <a:r>
              <a:rPr sz="4800" b="1" spc="-15" dirty="0">
                <a:latin typeface="Cambria"/>
                <a:cs typeface="Cambria"/>
              </a:rPr>
              <a:t>CAR</a:t>
            </a:r>
            <a:r>
              <a:rPr sz="4800" b="1" spc="-10" dirty="0">
                <a:latin typeface="Cambria"/>
                <a:cs typeface="Cambria"/>
              </a:rPr>
              <a:t>A</a:t>
            </a:r>
            <a:r>
              <a:rPr sz="4800" b="1" spc="25" dirty="0">
                <a:latin typeface="Cambria"/>
                <a:cs typeface="Cambria"/>
              </a:rPr>
              <a:t> </a:t>
            </a:r>
            <a:r>
              <a:rPr sz="4800" b="1" spc="-15" dirty="0">
                <a:latin typeface="Cambria"/>
                <a:cs typeface="Cambria"/>
              </a:rPr>
              <a:t>SE</a:t>
            </a:r>
            <a:r>
              <a:rPr sz="4800" b="1" spc="-30" dirty="0">
                <a:latin typeface="Cambria"/>
                <a:cs typeface="Cambria"/>
              </a:rPr>
              <a:t>L</a:t>
            </a:r>
            <a:r>
              <a:rPr sz="4800" b="1" spc="-10" dirty="0">
                <a:latin typeface="Cambria"/>
                <a:cs typeface="Cambria"/>
              </a:rPr>
              <a:t>F</a:t>
            </a:r>
            <a:r>
              <a:rPr sz="4800" b="1" spc="40" dirty="0">
                <a:latin typeface="Cambria"/>
                <a:cs typeface="Cambria"/>
              </a:rPr>
              <a:t> </a:t>
            </a:r>
            <a:r>
              <a:rPr sz="4800" b="1" spc="-35" dirty="0">
                <a:latin typeface="Cambria"/>
                <a:cs typeface="Cambria"/>
              </a:rPr>
              <a:t>A</a:t>
            </a:r>
            <a:r>
              <a:rPr sz="4800" b="1" spc="-10" dirty="0">
                <a:latin typeface="Cambria"/>
                <a:cs typeface="Cambria"/>
              </a:rPr>
              <a:t>S</a:t>
            </a:r>
            <a:r>
              <a:rPr sz="4800" b="1" spc="-25" dirty="0">
                <a:latin typeface="Cambria"/>
                <a:cs typeface="Cambria"/>
              </a:rPr>
              <a:t>S</a:t>
            </a:r>
            <a:r>
              <a:rPr sz="4800" b="1" spc="-10" dirty="0">
                <a:latin typeface="Cambria"/>
                <a:cs typeface="Cambria"/>
              </a:rPr>
              <a:t>ES</a:t>
            </a:r>
            <a:r>
              <a:rPr sz="4800" b="1" spc="-20" dirty="0">
                <a:latin typeface="Cambria"/>
                <a:cs typeface="Cambria"/>
              </a:rPr>
              <a:t>S</a:t>
            </a:r>
            <a:r>
              <a:rPr sz="4800" b="1" dirty="0">
                <a:latin typeface="Cambria"/>
                <a:cs typeface="Cambria"/>
              </a:rPr>
              <a:t>M</a:t>
            </a:r>
            <a:r>
              <a:rPr sz="4800" b="1" spc="-10" dirty="0">
                <a:latin typeface="Cambria"/>
                <a:cs typeface="Cambria"/>
              </a:rPr>
              <a:t>ENT</a:t>
            </a:r>
            <a:r>
              <a:rPr sz="4800" b="1" spc="50" dirty="0">
                <a:latin typeface="Cambria"/>
                <a:cs typeface="Cambria"/>
              </a:rPr>
              <a:t> </a:t>
            </a:r>
            <a:r>
              <a:rPr sz="4800" b="1" spc="-15" dirty="0">
                <a:latin typeface="Cambria"/>
                <a:cs typeface="Cambria"/>
              </a:rPr>
              <a:t>TK</a:t>
            </a:r>
            <a:r>
              <a:rPr sz="4800" b="1" spc="5" dirty="0">
                <a:latin typeface="Cambria"/>
                <a:cs typeface="Cambria"/>
              </a:rPr>
              <a:t>D</a:t>
            </a:r>
            <a:r>
              <a:rPr sz="4800" b="1" spc="-5" dirty="0">
                <a:latin typeface="Cambria"/>
                <a:cs typeface="Cambria"/>
              </a:rPr>
              <a:t>N  </a:t>
            </a:r>
            <a:r>
              <a:rPr sz="4800" b="1" spc="-65" dirty="0">
                <a:latin typeface="Cambria"/>
                <a:cs typeface="Cambria"/>
              </a:rPr>
              <a:t>DAN</a:t>
            </a:r>
            <a:r>
              <a:rPr sz="4800" b="1" spc="95" dirty="0">
                <a:latin typeface="Cambria"/>
                <a:cs typeface="Cambria"/>
              </a:rPr>
              <a:t> </a:t>
            </a:r>
            <a:r>
              <a:rPr sz="4800" b="1" spc="-35" dirty="0">
                <a:latin typeface="Cambria"/>
                <a:cs typeface="Cambria"/>
              </a:rPr>
              <a:t>BOBOT</a:t>
            </a:r>
            <a:r>
              <a:rPr sz="4800" b="1" spc="135" dirty="0">
                <a:latin typeface="Cambria"/>
                <a:cs typeface="Cambria"/>
              </a:rPr>
              <a:t> </a:t>
            </a:r>
            <a:r>
              <a:rPr sz="4800" b="1" spc="-120" dirty="0">
                <a:latin typeface="Cambria"/>
                <a:cs typeface="Cambria"/>
              </a:rPr>
              <a:t>MANFAAT </a:t>
            </a:r>
            <a:r>
              <a:rPr sz="4800" b="1" spc="-114" dirty="0">
                <a:latin typeface="Cambria"/>
                <a:cs typeface="Cambria"/>
              </a:rPr>
              <a:t> </a:t>
            </a:r>
            <a:r>
              <a:rPr sz="4800" b="1" spc="-30" dirty="0">
                <a:latin typeface="Cambria"/>
                <a:cs typeface="Cambria"/>
              </a:rPr>
              <a:t>PERUSAHAAN</a:t>
            </a:r>
            <a:r>
              <a:rPr sz="4800" b="1" spc="50" dirty="0">
                <a:latin typeface="Cambria"/>
                <a:cs typeface="Cambria"/>
              </a:rPr>
              <a:t> </a:t>
            </a:r>
            <a:r>
              <a:rPr sz="4800" b="1" spc="-5" dirty="0">
                <a:latin typeface="Cambria"/>
                <a:cs typeface="Cambria"/>
              </a:rPr>
              <a:t>(BMP)</a:t>
            </a:r>
            <a:endParaRPr sz="4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5216" y="1920239"/>
            <a:ext cx="5504815" cy="1280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32434" rIns="0" bIns="0" rtlCol="0">
            <a:spAutoFit/>
          </a:bodyPr>
          <a:lstStyle/>
          <a:p>
            <a:pPr marL="290195" algn="ctr">
              <a:lnSpc>
                <a:spcPct val="100000"/>
              </a:lnSpc>
              <a:spcBef>
                <a:spcPts val="3404"/>
              </a:spcBef>
            </a:pPr>
            <a:r>
              <a:rPr sz="4800" spc="-10" dirty="0">
                <a:solidFill>
                  <a:srgbClr val="006FC0"/>
                </a:solidFill>
                <a:latin typeface="Calibri"/>
                <a:cs typeface="Calibri"/>
              </a:rPr>
              <a:t>TKDN</a:t>
            </a:r>
            <a:r>
              <a:rPr sz="4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006FC0"/>
                </a:solidFill>
                <a:latin typeface="Calibri"/>
                <a:cs typeface="Calibri"/>
              </a:rPr>
              <a:t>BARANG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</a:t>
            </a:fld>
            <a:endParaRPr spc="15" dirty="0"/>
          </a:p>
        </p:txBody>
      </p:sp>
      <p:sp>
        <p:nvSpPr>
          <p:cNvPr id="3" name="object 3"/>
          <p:cNvSpPr txBox="1"/>
          <p:nvPr/>
        </p:nvSpPr>
        <p:spPr>
          <a:xfrm>
            <a:off x="585216" y="3364991"/>
            <a:ext cx="5504815" cy="4254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47320" rIns="0" bIns="0" rtlCol="0">
            <a:spAutoFit/>
          </a:bodyPr>
          <a:lstStyle/>
          <a:p>
            <a:pPr marL="1545590">
              <a:lnSpc>
                <a:spcPct val="100000"/>
              </a:lnSpc>
              <a:spcBef>
                <a:spcPts val="1160"/>
              </a:spcBef>
            </a:pP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Permen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06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/22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2068" y="1045133"/>
            <a:ext cx="10749280" cy="46697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4450" marR="5080" indent="-5080" algn="just">
              <a:lnSpc>
                <a:spcPct val="107100"/>
              </a:lnSpc>
              <a:spcBef>
                <a:spcPts val="110"/>
              </a:spcBef>
              <a:tabLst>
                <a:tab pos="4124325" algn="l"/>
              </a:tabLst>
            </a:pPr>
            <a:r>
              <a:rPr sz="2400" dirty="0">
                <a:latin typeface="Calibri"/>
                <a:cs typeface="Calibri"/>
              </a:rPr>
              <a:t>Sesuai </a:t>
            </a:r>
            <a:r>
              <a:rPr sz="2400" spc="-5" dirty="0">
                <a:latin typeface="Calibri"/>
                <a:cs typeface="Calibri"/>
              </a:rPr>
              <a:t>dengan </a:t>
            </a:r>
            <a:r>
              <a:rPr sz="2400" spc="-20" dirty="0">
                <a:latin typeface="Calibri"/>
                <a:cs typeface="Calibri"/>
              </a:rPr>
              <a:t>Peraturan Menteri </a:t>
            </a:r>
            <a:r>
              <a:rPr sz="2400" spc="-10" dirty="0">
                <a:latin typeface="Calibri"/>
                <a:cs typeface="Calibri"/>
              </a:rPr>
              <a:t>Perindustrian </a:t>
            </a:r>
            <a:r>
              <a:rPr sz="2400" dirty="0">
                <a:latin typeface="Calibri"/>
                <a:cs typeface="Calibri"/>
              </a:rPr>
              <a:t>Nomor </a:t>
            </a:r>
            <a:r>
              <a:rPr sz="2400" spc="5" dirty="0">
                <a:latin typeface="Calibri"/>
                <a:cs typeface="Calibri"/>
              </a:rPr>
              <a:t>06 </a:t>
            </a:r>
            <a:r>
              <a:rPr sz="2400" spc="-35" dirty="0">
                <a:latin typeface="Calibri"/>
                <a:cs typeface="Calibri"/>
              </a:rPr>
              <a:t>Tahun </a:t>
            </a:r>
            <a:r>
              <a:rPr sz="2400" spc="5" dirty="0">
                <a:latin typeface="Calibri"/>
                <a:cs typeface="Calibri"/>
              </a:rPr>
              <a:t>2022 </a:t>
            </a:r>
            <a:r>
              <a:rPr sz="2400" spc="-45" dirty="0">
                <a:latin typeface="Calibri"/>
                <a:cs typeface="Calibri"/>
              </a:rPr>
              <a:t>Tentang 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Spesifikasi, </a:t>
            </a:r>
            <a:r>
              <a:rPr sz="2400" spc="-20" dirty="0">
                <a:latin typeface="Calibri"/>
                <a:cs typeface="Calibri"/>
              </a:rPr>
              <a:t>Peta </a:t>
            </a:r>
            <a:r>
              <a:rPr sz="2400" spc="-5" dirty="0">
                <a:latin typeface="Calibri"/>
                <a:cs typeface="Calibri"/>
              </a:rPr>
              <a:t>Jalan Pengembangan, </a:t>
            </a:r>
            <a:r>
              <a:rPr sz="2400" dirty="0">
                <a:latin typeface="Calibri"/>
                <a:cs typeface="Calibri"/>
              </a:rPr>
              <a:t>Dan </a:t>
            </a:r>
            <a:r>
              <a:rPr sz="2400" spc="-20" dirty="0">
                <a:latin typeface="Calibri"/>
                <a:cs typeface="Calibri"/>
              </a:rPr>
              <a:t>Ketentuan </a:t>
            </a:r>
            <a:r>
              <a:rPr sz="2400" spc="-5" dirty="0">
                <a:latin typeface="Calibri"/>
                <a:cs typeface="Calibri"/>
              </a:rPr>
              <a:t>Penghitungan Nilai </a:t>
            </a:r>
            <a:r>
              <a:rPr sz="2400" spc="-10" dirty="0">
                <a:latin typeface="Calibri"/>
                <a:cs typeface="Calibri"/>
              </a:rPr>
              <a:t>Tingkat </a:t>
            </a:r>
            <a:r>
              <a:rPr sz="2400" spc="-5" dirty="0">
                <a:latin typeface="Calibri"/>
                <a:cs typeface="Calibri"/>
              </a:rPr>
              <a:t> Komponen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Dalam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Negeri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Kendaraan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Bermotor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Listrik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Berbasis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Baterai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(</a:t>
            </a:r>
            <a:r>
              <a:rPr sz="2400" i="1" spc="-15" dirty="0">
                <a:latin typeface="Calibri"/>
                <a:cs typeface="Calibri"/>
              </a:rPr>
              <a:t>Battery</a:t>
            </a:r>
            <a:r>
              <a:rPr sz="2400" i="1" spc="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Electric 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Vehicle</a:t>
            </a:r>
            <a:r>
              <a:rPr sz="2400" spc="-15" dirty="0">
                <a:latin typeface="Calibri"/>
                <a:cs typeface="Calibri"/>
              </a:rPr>
              <a:t>),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dimaksud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dengan	</a:t>
            </a:r>
            <a:r>
              <a:rPr sz="2400" dirty="0">
                <a:latin typeface="Calibri"/>
                <a:cs typeface="Calibri"/>
              </a:rPr>
              <a:t>KBL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Berbasis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Baterai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20" dirty="0">
                <a:latin typeface="Calibri"/>
                <a:cs typeface="Calibri"/>
              </a:rPr>
              <a:t> kendaraan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digerakkan</a:t>
            </a:r>
            <a:r>
              <a:rPr sz="2400" spc="-5" dirty="0">
                <a:latin typeface="Calibri"/>
                <a:cs typeface="Calibri"/>
              </a:rPr>
              <a:t> dengan </a:t>
            </a:r>
            <a:r>
              <a:rPr sz="2400" spc="-15" dirty="0">
                <a:latin typeface="Calibri"/>
                <a:cs typeface="Calibri"/>
              </a:rPr>
              <a:t>Motor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Listrik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mendapatkan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pasokan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sumber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daya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tenaga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listrik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Baterai.</a:t>
            </a:r>
            <a:endParaRPr sz="24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sz="2950" dirty="0">
              <a:latin typeface="Calibri"/>
              <a:cs typeface="Calibri"/>
            </a:endParaRPr>
          </a:p>
          <a:p>
            <a:pPr marL="12700" marR="1268095" algn="just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Lingkup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penilaian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untuk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KBL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Berbasis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Baterai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berdasarkan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Peraturan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Menteri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Perindustrian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Nomor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06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Tahun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2022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</a:p>
          <a:p>
            <a:pPr marL="355600" indent="-343535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Aspek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Manufaktur</a:t>
            </a:r>
            <a:endParaRPr sz="2400" dirty="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Aspek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Perakitan</a:t>
            </a:r>
            <a:endParaRPr sz="2400" dirty="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6235" algn="l"/>
              </a:tabLst>
            </a:pPr>
            <a:r>
              <a:rPr sz="2400" dirty="0">
                <a:latin typeface="Calibri"/>
                <a:cs typeface="Calibri"/>
              </a:rPr>
              <a:t>Aspek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Pengembangan</a:t>
            </a:r>
            <a:endParaRPr sz="2400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225665" y="6269266"/>
          <a:ext cx="4959984" cy="4854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4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D9000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3600" b="1" spc="-150" baseline="2314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3600" b="1" spc="-22" baseline="2314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3600" b="1" baseline="2314" dirty="0">
                          <a:latin typeface="Calibri"/>
                          <a:cs typeface="Calibri"/>
                        </a:rPr>
                        <a:t>NS</a:t>
                      </a:r>
                      <a:r>
                        <a:rPr sz="3600" b="1" spc="15" baseline="2314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3600" b="1" baseline="2314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3600" b="1" spc="-209" baseline="23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600" b="1" spc="7" baseline="2314" dirty="0">
                          <a:latin typeface="Calibri"/>
                          <a:cs typeface="Calibri"/>
                        </a:rPr>
                        <a:t>PE</a:t>
                      </a:r>
                      <a:r>
                        <a:rPr sz="3600" b="1" baseline="2314" dirty="0">
                          <a:latin typeface="Calibri"/>
                          <a:cs typeface="Calibri"/>
                        </a:rPr>
                        <a:t>NG</a:t>
                      </a:r>
                      <a:r>
                        <a:rPr sz="3600" b="1" spc="-15" baseline="2314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3600" b="1" spc="-52" baseline="2314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3600" b="1" spc="-7" baseline="2314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3600" b="1" spc="-60" baseline="2314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3600" b="1" baseline="2314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3600" b="1" spc="-52" baseline="2314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3600" b="1" spc="-37" baseline="2314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3600" b="1" baseline="2314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3600" b="1" spc="-232" baseline="23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600" b="1" spc="-7" baseline="2314" dirty="0">
                          <a:latin typeface="Calibri"/>
                          <a:cs typeface="Calibri"/>
                        </a:rPr>
                        <a:t>TKD</a:t>
                      </a:r>
                      <a:r>
                        <a:rPr sz="3600" b="1" baseline="2314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3600" b="1" spc="-165" baseline="23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spc="-15" dirty="0">
                          <a:latin typeface="Calibri"/>
                          <a:cs typeface="Calibri"/>
                        </a:rPr>
                        <a:t>54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216" y="1920239"/>
            <a:ext cx="10008235" cy="4037329"/>
            <a:chOff x="585216" y="1920239"/>
            <a:chExt cx="10008235" cy="4037329"/>
          </a:xfrm>
        </p:grpSpPr>
        <p:sp>
          <p:nvSpPr>
            <p:cNvPr id="3" name="object 3"/>
            <p:cNvSpPr/>
            <p:nvPr/>
          </p:nvSpPr>
          <p:spPr>
            <a:xfrm>
              <a:off x="585216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6676" y="2057399"/>
              <a:ext cx="9756648" cy="389991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0891" y="0"/>
            <a:ext cx="6311646" cy="110871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M</a:t>
            </a:r>
            <a:r>
              <a:rPr dirty="0"/>
              <a:t>E</a:t>
            </a:r>
            <a:r>
              <a:rPr spc="-150" dirty="0"/>
              <a:t>T</a:t>
            </a:r>
            <a:r>
              <a:rPr spc="-35" dirty="0"/>
              <a:t>O</a:t>
            </a:r>
            <a:r>
              <a:rPr spc="-40" dirty="0"/>
              <a:t>D</a:t>
            </a:r>
            <a:r>
              <a:rPr spc="-70" dirty="0"/>
              <a:t>O</a:t>
            </a:r>
            <a:r>
              <a:rPr spc="-150" dirty="0"/>
              <a:t>L</a:t>
            </a:r>
            <a:r>
              <a:rPr spc="-35" dirty="0"/>
              <a:t>O</a:t>
            </a:r>
            <a:r>
              <a:rPr spc="-25" dirty="0"/>
              <a:t>G</a:t>
            </a:r>
            <a:r>
              <a:rPr spc="-5" dirty="0"/>
              <a:t>I</a:t>
            </a:r>
            <a:r>
              <a:rPr spc="-160" dirty="0"/>
              <a:t> </a:t>
            </a:r>
            <a:r>
              <a:rPr spc="-5" dirty="0"/>
              <a:t>P</a:t>
            </a:r>
            <a:r>
              <a:rPr spc="5" dirty="0"/>
              <a:t>E</a:t>
            </a:r>
            <a:r>
              <a:rPr spc="-40" dirty="0"/>
              <a:t>N</a:t>
            </a:r>
            <a:r>
              <a:rPr spc="-35" dirty="0"/>
              <a:t>I</a:t>
            </a:r>
            <a:r>
              <a:rPr spc="-45" dirty="0"/>
              <a:t>L</a:t>
            </a:r>
            <a:r>
              <a:rPr spc="-30" dirty="0"/>
              <a:t>A</a:t>
            </a:r>
            <a:r>
              <a:rPr spc="-35" dirty="0"/>
              <a:t>I</a:t>
            </a:r>
            <a:r>
              <a:rPr spc="-30" dirty="0"/>
              <a:t>A</a:t>
            </a:r>
            <a:r>
              <a:rPr spc="-5" dirty="0"/>
              <a:t>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4</a:t>
            </a:fld>
            <a:endParaRPr spc="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5487" y="1325880"/>
            <a:ext cx="5614670" cy="3740785"/>
            <a:chOff x="475487" y="1325880"/>
            <a:chExt cx="5614670" cy="3740785"/>
          </a:xfrm>
        </p:grpSpPr>
        <p:sp>
          <p:nvSpPr>
            <p:cNvPr id="3" name="object 3"/>
            <p:cNvSpPr/>
            <p:nvPr/>
          </p:nvSpPr>
          <p:spPr>
            <a:xfrm>
              <a:off x="585216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0" y="950214"/>
                  </a:lnTo>
                  <a:lnTo>
                    <a:pt x="0" y="1531620"/>
                  </a:lnTo>
                  <a:lnTo>
                    <a:pt x="0" y="1869948"/>
                  </a:lnTo>
                  <a:lnTo>
                    <a:pt x="434340" y="1869948"/>
                  </a:lnTo>
                  <a:lnTo>
                    <a:pt x="434340" y="1531620"/>
                  </a:lnTo>
                  <a:lnTo>
                    <a:pt x="3616452" y="1531620"/>
                  </a:lnTo>
                  <a:lnTo>
                    <a:pt x="3616452" y="1869948"/>
                  </a:lnTo>
                  <a:lnTo>
                    <a:pt x="5504688" y="1869948"/>
                  </a:lnTo>
                  <a:lnTo>
                    <a:pt x="5504688" y="1531620"/>
                  </a:lnTo>
                  <a:lnTo>
                    <a:pt x="5504688" y="950214"/>
                  </a:lnTo>
                  <a:lnTo>
                    <a:pt x="5504688" y="82296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10611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1591056" y="0"/>
                  </a:moveTo>
                  <a:lnTo>
                    <a:pt x="0" y="0"/>
                  </a:lnTo>
                  <a:lnTo>
                    <a:pt x="0" y="1591056"/>
                  </a:lnTo>
                  <a:lnTo>
                    <a:pt x="1591056" y="1591056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10611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0" y="1591056"/>
                  </a:moveTo>
                  <a:lnTo>
                    <a:pt x="1591056" y="1591056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105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9555" y="3451859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1591056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1056" y="1595627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19555" y="3451859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0" y="1595627"/>
                  </a:moveTo>
                  <a:lnTo>
                    <a:pt x="1591056" y="1595627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10611" y="3451859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1591056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1056" y="1595627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10611" y="3451859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0" y="1595627"/>
                  </a:moveTo>
                  <a:lnTo>
                    <a:pt x="1591056" y="1595627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5487" y="1325880"/>
              <a:ext cx="1553845" cy="1544955"/>
            </a:xfrm>
            <a:custGeom>
              <a:avLst/>
              <a:gdLst/>
              <a:ahLst/>
              <a:cxnLst/>
              <a:rect l="l" t="t" r="r" b="b"/>
              <a:pathLst>
                <a:path w="1553845" h="1544955">
                  <a:moveTo>
                    <a:pt x="1553718" y="0"/>
                  </a:moveTo>
                  <a:lnTo>
                    <a:pt x="0" y="0"/>
                  </a:lnTo>
                  <a:lnTo>
                    <a:pt x="0" y="1544574"/>
                  </a:lnTo>
                  <a:lnTo>
                    <a:pt x="1553718" y="1544574"/>
                  </a:lnTo>
                  <a:lnTo>
                    <a:pt x="1553718" y="0"/>
                  </a:lnTo>
                  <a:close/>
                </a:path>
              </a:pathLst>
            </a:custGeom>
            <a:solidFill>
              <a:srgbClr val="F39C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29205" y="1325880"/>
              <a:ext cx="581660" cy="2125980"/>
            </a:xfrm>
            <a:custGeom>
              <a:avLst/>
              <a:gdLst/>
              <a:ahLst/>
              <a:cxnLst/>
              <a:rect l="l" t="t" r="r" b="b"/>
              <a:pathLst>
                <a:path w="581660" h="2125979">
                  <a:moveTo>
                    <a:pt x="0" y="0"/>
                  </a:moveTo>
                  <a:lnTo>
                    <a:pt x="0" y="1544574"/>
                  </a:lnTo>
                  <a:lnTo>
                    <a:pt x="581406" y="2125980"/>
                  </a:lnTo>
                  <a:lnTo>
                    <a:pt x="581406" y="581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7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5487" y="2870454"/>
              <a:ext cx="2135505" cy="581660"/>
            </a:xfrm>
            <a:custGeom>
              <a:avLst/>
              <a:gdLst/>
              <a:ahLst/>
              <a:cxnLst/>
              <a:rect l="l" t="t" r="r" b="b"/>
              <a:pathLst>
                <a:path w="2135505" h="581660">
                  <a:moveTo>
                    <a:pt x="1553718" y="0"/>
                  </a:moveTo>
                  <a:lnTo>
                    <a:pt x="0" y="0"/>
                  </a:lnTo>
                  <a:lnTo>
                    <a:pt x="581431" y="581406"/>
                  </a:lnTo>
                  <a:lnTo>
                    <a:pt x="2135124" y="581406"/>
                  </a:lnTo>
                  <a:lnTo>
                    <a:pt x="1553718" y="0"/>
                  </a:lnTo>
                  <a:close/>
                </a:path>
              </a:pathLst>
            </a:custGeom>
            <a:solidFill>
              <a:srgbClr val="F5AE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22121" y="1723059"/>
              <a:ext cx="735330" cy="678815"/>
            </a:xfrm>
            <a:custGeom>
              <a:avLst/>
              <a:gdLst/>
              <a:ahLst/>
              <a:cxnLst/>
              <a:rect l="l" t="t" r="r" b="b"/>
              <a:pathLst>
                <a:path w="735330" h="678814">
                  <a:moveTo>
                    <a:pt x="432308" y="65532"/>
                  </a:moveTo>
                  <a:lnTo>
                    <a:pt x="417106" y="21196"/>
                  </a:lnTo>
                  <a:lnTo>
                    <a:pt x="365772" y="0"/>
                  </a:lnTo>
                  <a:lnTo>
                    <a:pt x="340702" y="5156"/>
                  </a:lnTo>
                  <a:lnTo>
                    <a:pt x="312788" y="23075"/>
                  </a:lnTo>
                  <a:lnTo>
                    <a:pt x="306362" y="24244"/>
                  </a:lnTo>
                  <a:lnTo>
                    <a:pt x="299935" y="23075"/>
                  </a:lnTo>
                  <a:lnTo>
                    <a:pt x="275107" y="7670"/>
                  </a:lnTo>
                  <a:lnTo>
                    <a:pt x="253695" y="3708"/>
                  </a:lnTo>
                  <a:lnTo>
                    <a:pt x="232283" y="7670"/>
                  </a:lnTo>
                  <a:lnTo>
                    <a:pt x="213207" y="19558"/>
                  </a:lnTo>
                  <a:lnTo>
                    <a:pt x="209219" y="23456"/>
                  </a:lnTo>
                  <a:lnTo>
                    <a:pt x="203504" y="27012"/>
                  </a:lnTo>
                  <a:lnTo>
                    <a:pt x="197078" y="28206"/>
                  </a:lnTo>
                  <a:lnTo>
                    <a:pt x="190652" y="27012"/>
                  </a:lnTo>
                  <a:lnTo>
                    <a:pt x="184924" y="23456"/>
                  </a:lnTo>
                  <a:lnTo>
                    <a:pt x="173228" y="14439"/>
                  </a:lnTo>
                  <a:lnTo>
                    <a:pt x="160147" y="7886"/>
                  </a:lnTo>
                  <a:lnTo>
                    <a:pt x="146062" y="3937"/>
                  </a:lnTo>
                  <a:lnTo>
                    <a:pt x="131356" y="2717"/>
                  </a:lnTo>
                  <a:lnTo>
                    <a:pt x="124345" y="2857"/>
                  </a:lnTo>
                  <a:lnTo>
                    <a:pt x="91833" y="8521"/>
                  </a:lnTo>
                  <a:lnTo>
                    <a:pt x="64922" y="25590"/>
                  </a:lnTo>
                  <a:lnTo>
                    <a:pt x="46355" y="51498"/>
                  </a:lnTo>
                  <a:lnTo>
                    <a:pt x="38862" y="83654"/>
                  </a:lnTo>
                  <a:lnTo>
                    <a:pt x="38862" y="94221"/>
                  </a:lnTo>
                  <a:lnTo>
                    <a:pt x="77127" y="94221"/>
                  </a:lnTo>
                  <a:lnTo>
                    <a:pt x="77127" y="88125"/>
                  </a:lnTo>
                  <a:lnTo>
                    <a:pt x="79756" y="73482"/>
                  </a:lnTo>
                  <a:lnTo>
                    <a:pt x="87452" y="61341"/>
                  </a:lnTo>
                  <a:lnTo>
                    <a:pt x="99098" y="52908"/>
                  </a:lnTo>
                  <a:lnTo>
                    <a:pt x="113563" y="49390"/>
                  </a:lnTo>
                  <a:lnTo>
                    <a:pt x="130479" y="48818"/>
                  </a:lnTo>
                  <a:lnTo>
                    <a:pt x="141846" y="51168"/>
                  </a:lnTo>
                  <a:lnTo>
                    <a:pt x="152438" y="55892"/>
                  </a:lnTo>
                  <a:lnTo>
                    <a:pt x="161861" y="62865"/>
                  </a:lnTo>
                  <a:lnTo>
                    <a:pt x="188988" y="88544"/>
                  </a:lnTo>
                  <a:lnTo>
                    <a:pt x="200240" y="96939"/>
                  </a:lnTo>
                  <a:lnTo>
                    <a:pt x="212877" y="102679"/>
                  </a:lnTo>
                  <a:lnTo>
                    <a:pt x="226453" y="105587"/>
                  </a:lnTo>
                  <a:lnTo>
                    <a:pt x="240487" y="105537"/>
                  </a:lnTo>
                  <a:lnTo>
                    <a:pt x="242125" y="114134"/>
                  </a:lnTo>
                  <a:lnTo>
                    <a:pt x="274243" y="147320"/>
                  </a:lnTo>
                  <a:lnTo>
                    <a:pt x="295021" y="150736"/>
                  </a:lnTo>
                  <a:lnTo>
                    <a:pt x="315645" y="146494"/>
                  </a:lnTo>
                  <a:lnTo>
                    <a:pt x="333870" y="134632"/>
                  </a:lnTo>
                  <a:lnTo>
                    <a:pt x="337121" y="131546"/>
                  </a:lnTo>
                  <a:lnTo>
                    <a:pt x="342404" y="124320"/>
                  </a:lnTo>
                  <a:lnTo>
                    <a:pt x="360934" y="127165"/>
                  </a:lnTo>
                  <a:lnTo>
                    <a:pt x="379272" y="125183"/>
                  </a:lnTo>
                  <a:lnTo>
                    <a:pt x="396506" y="118605"/>
                  </a:lnTo>
                  <a:lnTo>
                    <a:pt x="411708" y="107657"/>
                  </a:lnTo>
                  <a:lnTo>
                    <a:pt x="426402" y="88265"/>
                  </a:lnTo>
                  <a:lnTo>
                    <a:pt x="432308" y="65532"/>
                  </a:lnTo>
                  <a:close/>
                </a:path>
                <a:path w="735330" h="678814">
                  <a:moveTo>
                    <a:pt x="735152" y="508812"/>
                  </a:moveTo>
                  <a:lnTo>
                    <a:pt x="565492" y="508812"/>
                  </a:lnTo>
                  <a:lnTo>
                    <a:pt x="565492" y="453948"/>
                  </a:lnTo>
                  <a:lnTo>
                    <a:pt x="565492" y="337566"/>
                  </a:lnTo>
                  <a:lnTo>
                    <a:pt x="498970" y="372046"/>
                  </a:lnTo>
                  <a:lnTo>
                    <a:pt x="498970" y="545401"/>
                  </a:lnTo>
                  <a:lnTo>
                    <a:pt x="498970" y="620217"/>
                  </a:lnTo>
                  <a:lnTo>
                    <a:pt x="399173" y="620217"/>
                  </a:lnTo>
                  <a:lnTo>
                    <a:pt x="399173" y="545401"/>
                  </a:lnTo>
                  <a:lnTo>
                    <a:pt x="498970" y="545401"/>
                  </a:lnTo>
                  <a:lnTo>
                    <a:pt x="498970" y="372046"/>
                  </a:lnTo>
                  <a:lnTo>
                    <a:pt x="340944" y="453948"/>
                  </a:lnTo>
                  <a:lnTo>
                    <a:pt x="340944" y="337566"/>
                  </a:lnTo>
                  <a:lnTo>
                    <a:pt x="332638" y="341884"/>
                  </a:lnTo>
                  <a:lnTo>
                    <a:pt x="332638" y="545401"/>
                  </a:lnTo>
                  <a:lnTo>
                    <a:pt x="332638" y="620217"/>
                  </a:lnTo>
                  <a:lnTo>
                    <a:pt x="232841" y="620217"/>
                  </a:lnTo>
                  <a:lnTo>
                    <a:pt x="232841" y="545401"/>
                  </a:lnTo>
                  <a:lnTo>
                    <a:pt x="332638" y="545401"/>
                  </a:lnTo>
                  <a:lnTo>
                    <a:pt x="332638" y="341884"/>
                  </a:lnTo>
                  <a:lnTo>
                    <a:pt x="166306" y="428091"/>
                  </a:lnTo>
                  <a:lnTo>
                    <a:pt x="166306" y="545401"/>
                  </a:lnTo>
                  <a:lnTo>
                    <a:pt x="166306" y="620217"/>
                  </a:lnTo>
                  <a:lnTo>
                    <a:pt x="66522" y="620217"/>
                  </a:lnTo>
                  <a:lnTo>
                    <a:pt x="66522" y="545401"/>
                  </a:lnTo>
                  <a:lnTo>
                    <a:pt x="166306" y="545401"/>
                  </a:lnTo>
                  <a:lnTo>
                    <a:pt x="166306" y="428091"/>
                  </a:lnTo>
                  <a:lnTo>
                    <a:pt x="116420" y="453948"/>
                  </a:lnTo>
                  <a:lnTo>
                    <a:pt x="91414" y="113068"/>
                  </a:lnTo>
                  <a:lnTo>
                    <a:pt x="24930" y="113068"/>
                  </a:lnTo>
                  <a:lnTo>
                    <a:pt x="0" y="453948"/>
                  </a:lnTo>
                  <a:lnTo>
                    <a:pt x="0" y="678421"/>
                  </a:lnTo>
                  <a:lnTo>
                    <a:pt x="735152" y="678421"/>
                  </a:lnTo>
                  <a:lnTo>
                    <a:pt x="735152" y="620217"/>
                  </a:lnTo>
                  <a:lnTo>
                    <a:pt x="735152" y="545401"/>
                  </a:lnTo>
                  <a:lnTo>
                    <a:pt x="735152" y="508812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36585" y="2215565"/>
              <a:ext cx="2325370" cy="2468880"/>
            </a:xfrm>
            <a:custGeom>
              <a:avLst/>
              <a:gdLst/>
              <a:ahLst/>
              <a:cxnLst/>
              <a:rect l="l" t="t" r="r" b="b"/>
              <a:pathLst>
                <a:path w="2325370" h="2468879">
                  <a:moveTo>
                    <a:pt x="488213" y="1992477"/>
                  </a:moveTo>
                  <a:lnTo>
                    <a:pt x="487273" y="1992477"/>
                  </a:lnTo>
                  <a:lnTo>
                    <a:pt x="433552" y="1992477"/>
                  </a:lnTo>
                  <a:lnTo>
                    <a:pt x="428840" y="1993417"/>
                  </a:lnTo>
                  <a:lnTo>
                    <a:pt x="424129" y="1996249"/>
                  </a:lnTo>
                  <a:lnTo>
                    <a:pt x="421297" y="2000021"/>
                  </a:lnTo>
                  <a:lnTo>
                    <a:pt x="385483" y="2038654"/>
                  </a:lnTo>
                  <a:lnTo>
                    <a:pt x="355320" y="1934057"/>
                  </a:lnTo>
                  <a:lnTo>
                    <a:pt x="352082" y="1928317"/>
                  </a:lnTo>
                  <a:lnTo>
                    <a:pt x="347078" y="1924164"/>
                  </a:lnTo>
                  <a:lnTo>
                    <a:pt x="341007" y="1922132"/>
                  </a:lnTo>
                  <a:lnTo>
                    <a:pt x="334581" y="1922754"/>
                  </a:lnTo>
                  <a:lnTo>
                    <a:pt x="329869" y="1924634"/>
                  </a:lnTo>
                  <a:lnTo>
                    <a:pt x="325158" y="1927466"/>
                  </a:lnTo>
                  <a:lnTo>
                    <a:pt x="266725" y="2082939"/>
                  </a:lnTo>
                  <a:lnTo>
                    <a:pt x="226199" y="1866214"/>
                  </a:lnTo>
                  <a:lnTo>
                    <a:pt x="217716" y="1860562"/>
                  </a:lnTo>
                  <a:lnTo>
                    <a:pt x="203581" y="1863394"/>
                  </a:lnTo>
                  <a:lnTo>
                    <a:pt x="198869" y="1868106"/>
                  </a:lnTo>
                  <a:lnTo>
                    <a:pt x="196037" y="1873758"/>
                  </a:lnTo>
                  <a:lnTo>
                    <a:pt x="155511" y="1992477"/>
                  </a:lnTo>
                  <a:lnTo>
                    <a:pt x="82003" y="1992477"/>
                  </a:lnTo>
                  <a:lnTo>
                    <a:pt x="82003" y="2030171"/>
                  </a:lnTo>
                  <a:lnTo>
                    <a:pt x="167767" y="2030171"/>
                  </a:lnTo>
                  <a:lnTo>
                    <a:pt x="175310" y="2029231"/>
                  </a:lnTo>
                  <a:lnTo>
                    <a:pt x="181902" y="2023579"/>
                  </a:lnTo>
                  <a:lnTo>
                    <a:pt x="183781" y="2016036"/>
                  </a:lnTo>
                  <a:lnTo>
                    <a:pt x="207340" y="1944420"/>
                  </a:lnTo>
                  <a:lnTo>
                    <a:pt x="245046" y="2147011"/>
                  </a:lnTo>
                  <a:lnTo>
                    <a:pt x="245986" y="2154542"/>
                  </a:lnTo>
                  <a:lnTo>
                    <a:pt x="252590" y="2160193"/>
                  </a:lnTo>
                  <a:lnTo>
                    <a:pt x="268605" y="2160193"/>
                  </a:lnTo>
                  <a:lnTo>
                    <a:pt x="275209" y="2156434"/>
                  </a:lnTo>
                  <a:lnTo>
                    <a:pt x="278028" y="2149830"/>
                  </a:lnTo>
                  <a:lnTo>
                    <a:pt x="338353" y="1991537"/>
                  </a:lnTo>
                  <a:lnTo>
                    <a:pt x="362864" y="2076335"/>
                  </a:lnTo>
                  <a:lnTo>
                    <a:pt x="365963" y="2082076"/>
                  </a:lnTo>
                  <a:lnTo>
                    <a:pt x="370751" y="2086229"/>
                  </a:lnTo>
                  <a:lnTo>
                    <a:pt x="376783" y="2088261"/>
                  </a:lnTo>
                  <a:lnTo>
                    <a:pt x="383590" y="2087651"/>
                  </a:lnTo>
                  <a:lnTo>
                    <a:pt x="386422" y="2086698"/>
                  </a:lnTo>
                  <a:lnTo>
                    <a:pt x="389255" y="2084819"/>
                  </a:lnTo>
                  <a:lnTo>
                    <a:pt x="442036" y="2030171"/>
                  </a:lnTo>
                  <a:lnTo>
                    <a:pt x="488213" y="2030171"/>
                  </a:lnTo>
                  <a:lnTo>
                    <a:pt x="488213" y="1992477"/>
                  </a:lnTo>
                  <a:close/>
                </a:path>
                <a:path w="2325370" h="2468879">
                  <a:moveTo>
                    <a:pt x="745756" y="2402827"/>
                  </a:moveTo>
                  <a:lnTo>
                    <a:pt x="740981" y="2377922"/>
                  </a:lnTo>
                  <a:lnTo>
                    <a:pt x="726668" y="2356193"/>
                  </a:lnTo>
                  <a:lnTo>
                    <a:pt x="609803" y="2238400"/>
                  </a:lnTo>
                  <a:lnTo>
                    <a:pt x="600151" y="2230869"/>
                  </a:lnTo>
                  <a:lnTo>
                    <a:pt x="597230" y="2228583"/>
                  </a:lnTo>
                  <a:lnTo>
                    <a:pt x="582701" y="2222030"/>
                  </a:lnTo>
                  <a:lnTo>
                    <a:pt x="574306" y="2220506"/>
                  </a:lnTo>
                  <a:lnTo>
                    <a:pt x="567118" y="2219198"/>
                  </a:lnTo>
                  <a:lnTo>
                    <a:pt x="551370" y="2220506"/>
                  </a:lnTo>
                  <a:lnTo>
                    <a:pt x="508952" y="2179040"/>
                  </a:lnTo>
                  <a:lnTo>
                    <a:pt x="533984" y="2140318"/>
                  </a:lnTo>
                  <a:lnTo>
                    <a:pt x="552310" y="2098243"/>
                  </a:lnTo>
                  <a:lnTo>
                    <a:pt x="563562" y="2053691"/>
                  </a:lnTo>
                  <a:lnTo>
                    <a:pt x="567385" y="2007552"/>
                  </a:lnTo>
                  <a:lnTo>
                    <a:pt x="563918" y="1961349"/>
                  </a:lnTo>
                  <a:lnTo>
                    <a:pt x="553364" y="1917534"/>
                  </a:lnTo>
                  <a:lnTo>
                    <a:pt x="536295" y="1876679"/>
                  </a:lnTo>
                  <a:lnTo>
                    <a:pt x="513321" y="1839353"/>
                  </a:lnTo>
                  <a:lnTo>
                    <a:pt x="510743" y="1836331"/>
                  </a:lnTo>
                  <a:lnTo>
                    <a:pt x="510743" y="2007552"/>
                  </a:lnTo>
                  <a:lnTo>
                    <a:pt x="506222" y="2052040"/>
                  </a:lnTo>
                  <a:lnTo>
                    <a:pt x="492988" y="2094420"/>
                  </a:lnTo>
                  <a:lnTo>
                    <a:pt x="472071" y="2132825"/>
                  </a:lnTo>
                  <a:lnTo>
                    <a:pt x="444385" y="2166328"/>
                  </a:lnTo>
                  <a:lnTo>
                    <a:pt x="410883" y="2194001"/>
                  </a:lnTo>
                  <a:lnTo>
                    <a:pt x="372465" y="2214905"/>
                  </a:lnTo>
                  <a:lnTo>
                    <a:pt x="330073" y="2228138"/>
                  </a:lnTo>
                  <a:lnTo>
                    <a:pt x="284632" y="2232749"/>
                  </a:lnTo>
                  <a:lnTo>
                    <a:pt x="238925" y="2228177"/>
                  </a:lnTo>
                  <a:lnTo>
                    <a:pt x="196405" y="2215045"/>
                  </a:lnTo>
                  <a:lnTo>
                    <a:pt x="157975" y="2194242"/>
                  </a:lnTo>
                  <a:lnTo>
                    <a:pt x="124523" y="2166683"/>
                  </a:lnTo>
                  <a:lnTo>
                    <a:pt x="96951" y="2133231"/>
                  </a:lnTo>
                  <a:lnTo>
                    <a:pt x="76149" y="2094814"/>
                  </a:lnTo>
                  <a:lnTo>
                    <a:pt x="63017" y="2052307"/>
                  </a:lnTo>
                  <a:lnTo>
                    <a:pt x="58432" y="2006612"/>
                  </a:lnTo>
                  <a:lnTo>
                    <a:pt x="63017" y="1960918"/>
                  </a:lnTo>
                  <a:lnTo>
                    <a:pt x="76149" y="1918411"/>
                  </a:lnTo>
                  <a:lnTo>
                    <a:pt x="96951" y="1879993"/>
                  </a:lnTo>
                  <a:lnTo>
                    <a:pt x="124523" y="1846554"/>
                  </a:lnTo>
                  <a:lnTo>
                    <a:pt x="157975" y="1818982"/>
                  </a:lnTo>
                  <a:lnTo>
                    <a:pt x="196405" y="1798193"/>
                  </a:lnTo>
                  <a:lnTo>
                    <a:pt x="238925" y="1785048"/>
                  </a:lnTo>
                  <a:lnTo>
                    <a:pt x="284632" y="1780476"/>
                  </a:lnTo>
                  <a:lnTo>
                    <a:pt x="330339" y="1785048"/>
                  </a:lnTo>
                  <a:lnTo>
                    <a:pt x="372859" y="1798193"/>
                  </a:lnTo>
                  <a:lnTo>
                    <a:pt x="411289" y="1818982"/>
                  </a:lnTo>
                  <a:lnTo>
                    <a:pt x="444741" y="1846554"/>
                  </a:lnTo>
                  <a:lnTo>
                    <a:pt x="472313" y="1879993"/>
                  </a:lnTo>
                  <a:lnTo>
                    <a:pt x="493115" y="1918411"/>
                  </a:lnTo>
                  <a:lnTo>
                    <a:pt x="506260" y="1960918"/>
                  </a:lnTo>
                  <a:lnTo>
                    <a:pt x="510641" y="2004733"/>
                  </a:lnTo>
                  <a:lnTo>
                    <a:pt x="510743" y="2007552"/>
                  </a:lnTo>
                  <a:lnTo>
                    <a:pt x="510743" y="1836331"/>
                  </a:lnTo>
                  <a:lnTo>
                    <a:pt x="485038" y="1806155"/>
                  </a:lnTo>
                  <a:lnTo>
                    <a:pt x="455307" y="1780476"/>
                  </a:lnTo>
                  <a:lnTo>
                    <a:pt x="414883" y="1754403"/>
                  </a:lnTo>
                  <a:lnTo>
                    <a:pt x="374205" y="1737004"/>
                  </a:lnTo>
                  <a:lnTo>
                    <a:pt x="330593" y="1726031"/>
                  </a:lnTo>
                  <a:lnTo>
                    <a:pt x="284632" y="1722056"/>
                  </a:lnTo>
                  <a:lnTo>
                    <a:pt x="238671" y="1725523"/>
                  </a:lnTo>
                  <a:lnTo>
                    <a:pt x="195046" y="1736077"/>
                  </a:lnTo>
                  <a:lnTo>
                    <a:pt x="154330" y="1753133"/>
                  </a:lnTo>
                  <a:lnTo>
                    <a:pt x="117132" y="1776107"/>
                  </a:lnTo>
                  <a:lnTo>
                    <a:pt x="83997" y="1804390"/>
                  </a:lnTo>
                  <a:lnTo>
                    <a:pt x="55537" y="1837385"/>
                  </a:lnTo>
                  <a:lnTo>
                    <a:pt x="32321" y="1874520"/>
                  </a:lnTo>
                  <a:lnTo>
                    <a:pt x="14947" y="1915172"/>
                  </a:lnTo>
                  <a:lnTo>
                    <a:pt x="3975" y="1958784"/>
                  </a:lnTo>
                  <a:lnTo>
                    <a:pt x="0" y="2004733"/>
                  </a:lnTo>
                  <a:lnTo>
                    <a:pt x="3467" y="2050681"/>
                  </a:lnTo>
                  <a:lnTo>
                    <a:pt x="14020" y="2094293"/>
                  </a:lnTo>
                  <a:lnTo>
                    <a:pt x="31089" y="2134997"/>
                  </a:lnTo>
                  <a:lnTo>
                    <a:pt x="54063" y="2172195"/>
                  </a:lnTo>
                  <a:lnTo>
                    <a:pt x="82346" y="2205304"/>
                  </a:lnTo>
                  <a:lnTo>
                    <a:pt x="115366" y="2233765"/>
                  </a:lnTo>
                  <a:lnTo>
                    <a:pt x="152501" y="2256967"/>
                  </a:lnTo>
                  <a:lnTo>
                    <a:pt x="193179" y="2274341"/>
                  </a:lnTo>
                  <a:lnTo>
                    <a:pt x="236791" y="2285314"/>
                  </a:lnTo>
                  <a:lnTo>
                    <a:pt x="282752" y="2289289"/>
                  </a:lnTo>
                  <a:lnTo>
                    <a:pt x="329057" y="2285454"/>
                  </a:lnTo>
                  <a:lnTo>
                    <a:pt x="374053" y="2274214"/>
                  </a:lnTo>
                  <a:lnTo>
                    <a:pt x="416750" y="2255901"/>
                  </a:lnTo>
                  <a:lnTo>
                    <a:pt x="453199" y="2232749"/>
                  </a:lnTo>
                  <a:lnTo>
                    <a:pt x="456171" y="2230869"/>
                  </a:lnTo>
                  <a:lnTo>
                    <a:pt x="497636" y="2272322"/>
                  </a:lnTo>
                  <a:lnTo>
                    <a:pt x="496722" y="2288489"/>
                  </a:lnTo>
                  <a:lnTo>
                    <a:pt x="499529" y="2304135"/>
                  </a:lnTo>
                  <a:lnTo>
                    <a:pt x="633361" y="2449474"/>
                  </a:lnTo>
                  <a:lnTo>
                    <a:pt x="680021" y="2468549"/>
                  </a:lnTo>
                  <a:lnTo>
                    <a:pt x="704938" y="2463787"/>
                  </a:lnTo>
                  <a:lnTo>
                    <a:pt x="726668" y="2449474"/>
                  </a:lnTo>
                  <a:lnTo>
                    <a:pt x="740981" y="2427744"/>
                  </a:lnTo>
                  <a:lnTo>
                    <a:pt x="745756" y="2402827"/>
                  </a:lnTo>
                  <a:close/>
                </a:path>
                <a:path w="2325370" h="2468879">
                  <a:moveTo>
                    <a:pt x="2261184" y="1703349"/>
                  </a:moveTo>
                  <a:lnTo>
                    <a:pt x="2242337" y="1677035"/>
                  </a:lnTo>
                  <a:lnTo>
                    <a:pt x="2215794" y="1660550"/>
                  </a:lnTo>
                  <a:lnTo>
                    <a:pt x="2184997" y="1655229"/>
                  </a:lnTo>
                  <a:lnTo>
                    <a:pt x="2153412" y="1662366"/>
                  </a:lnTo>
                  <a:lnTo>
                    <a:pt x="2142109" y="1668564"/>
                  </a:lnTo>
                  <a:lnTo>
                    <a:pt x="2131974" y="1676425"/>
                  </a:lnTo>
                  <a:lnTo>
                    <a:pt x="2123198" y="1685772"/>
                  </a:lnTo>
                  <a:lnTo>
                    <a:pt x="2115947" y="1696440"/>
                  </a:lnTo>
                  <a:lnTo>
                    <a:pt x="1822094" y="1696440"/>
                  </a:lnTo>
                  <a:lnTo>
                    <a:pt x="1800644" y="1672196"/>
                  </a:lnTo>
                  <a:lnTo>
                    <a:pt x="1772539" y="1658531"/>
                  </a:lnTo>
                  <a:lnTo>
                    <a:pt x="1741347" y="1656397"/>
                  </a:lnTo>
                  <a:lnTo>
                    <a:pt x="1710677" y="1666760"/>
                  </a:lnTo>
                  <a:lnTo>
                    <a:pt x="1700276" y="1673936"/>
                  </a:lnTo>
                  <a:lnTo>
                    <a:pt x="1691144" y="1682559"/>
                  </a:lnTo>
                  <a:lnTo>
                    <a:pt x="1683448" y="1692478"/>
                  </a:lnTo>
                  <a:lnTo>
                    <a:pt x="1677339" y="1703539"/>
                  </a:lnTo>
                  <a:lnTo>
                    <a:pt x="1745284" y="1703349"/>
                  </a:lnTo>
                  <a:lnTo>
                    <a:pt x="1764626" y="1737385"/>
                  </a:lnTo>
                  <a:lnTo>
                    <a:pt x="1744992" y="1771383"/>
                  </a:lnTo>
                  <a:lnTo>
                    <a:pt x="1676819" y="1771383"/>
                  </a:lnTo>
                  <a:lnTo>
                    <a:pt x="1695665" y="1797697"/>
                  </a:lnTo>
                  <a:lnTo>
                    <a:pt x="1722221" y="1814182"/>
                  </a:lnTo>
                  <a:lnTo>
                    <a:pt x="1753006" y="1819516"/>
                  </a:lnTo>
                  <a:lnTo>
                    <a:pt x="1784578" y="1812366"/>
                  </a:lnTo>
                  <a:lnTo>
                    <a:pt x="1795907" y="1806168"/>
                  </a:lnTo>
                  <a:lnTo>
                    <a:pt x="1806041" y="1798320"/>
                  </a:lnTo>
                  <a:lnTo>
                    <a:pt x="1814817" y="1788985"/>
                  </a:lnTo>
                  <a:lnTo>
                    <a:pt x="1822069" y="1778317"/>
                  </a:lnTo>
                  <a:lnTo>
                    <a:pt x="2115947" y="1778317"/>
                  </a:lnTo>
                  <a:lnTo>
                    <a:pt x="2137410" y="1802549"/>
                  </a:lnTo>
                  <a:lnTo>
                    <a:pt x="2165515" y="1816201"/>
                  </a:lnTo>
                  <a:lnTo>
                    <a:pt x="2196706" y="1818322"/>
                  </a:lnTo>
                  <a:lnTo>
                    <a:pt x="2227376" y="1807946"/>
                  </a:lnTo>
                  <a:lnTo>
                    <a:pt x="2237790" y="1800796"/>
                  </a:lnTo>
                  <a:lnTo>
                    <a:pt x="2246909" y="1792173"/>
                  </a:lnTo>
                  <a:lnTo>
                    <a:pt x="2254605" y="1782254"/>
                  </a:lnTo>
                  <a:lnTo>
                    <a:pt x="2260701" y="1771192"/>
                  </a:lnTo>
                  <a:lnTo>
                    <a:pt x="2192578" y="1771192"/>
                  </a:lnTo>
                  <a:lnTo>
                    <a:pt x="2173440" y="1737385"/>
                  </a:lnTo>
                  <a:lnTo>
                    <a:pt x="2193086" y="1703349"/>
                  </a:lnTo>
                  <a:lnTo>
                    <a:pt x="2261184" y="1703349"/>
                  </a:lnTo>
                  <a:close/>
                </a:path>
                <a:path w="2325370" h="2468879">
                  <a:moveTo>
                    <a:pt x="2288565" y="2127186"/>
                  </a:moveTo>
                  <a:lnTo>
                    <a:pt x="2284095" y="2105266"/>
                  </a:lnTo>
                  <a:lnTo>
                    <a:pt x="2272017" y="2087372"/>
                  </a:lnTo>
                  <a:lnTo>
                    <a:pt x="2254110" y="2075281"/>
                  </a:lnTo>
                  <a:lnTo>
                    <a:pt x="2232190" y="2070798"/>
                  </a:lnTo>
                  <a:lnTo>
                    <a:pt x="2232190" y="2145969"/>
                  </a:lnTo>
                  <a:lnTo>
                    <a:pt x="2232190" y="2164765"/>
                  </a:lnTo>
                  <a:lnTo>
                    <a:pt x="2230678" y="2172081"/>
                  </a:lnTo>
                  <a:lnTo>
                    <a:pt x="2226665" y="2178037"/>
                  </a:lnTo>
                  <a:lnTo>
                    <a:pt x="2220696" y="2182063"/>
                  </a:lnTo>
                  <a:lnTo>
                    <a:pt x="2213368" y="2183561"/>
                  </a:lnTo>
                  <a:lnTo>
                    <a:pt x="2157006" y="2183561"/>
                  </a:lnTo>
                  <a:lnTo>
                    <a:pt x="2149652" y="2182063"/>
                  </a:lnTo>
                  <a:lnTo>
                    <a:pt x="2143671" y="2178037"/>
                  </a:lnTo>
                  <a:lnTo>
                    <a:pt x="2139645" y="2172068"/>
                  </a:lnTo>
                  <a:lnTo>
                    <a:pt x="2138159" y="2164765"/>
                  </a:lnTo>
                  <a:lnTo>
                    <a:pt x="2138159" y="2145969"/>
                  </a:lnTo>
                  <a:lnTo>
                    <a:pt x="2139645" y="2138654"/>
                  </a:lnTo>
                  <a:lnTo>
                    <a:pt x="2143696" y="2132685"/>
                  </a:lnTo>
                  <a:lnTo>
                    <a:pt x="2149678" y="2128659"/>
                  </a:lnTo>
                  <a:lnTo>
                    <a:pt x="2157006" y="2127186"/>
                  </a:lnTo>
                  <a:lnTo>
                    <a:pt x="2213368" y="2127186"/>
                  </a:lnTo>
                  <a:lnTo>
                    <a:pt x="2220696" y="2128672"/>
                  </a:lnTo>
                  <a:lnTo>
                    <a:pt x="2226665" y="2132698"/>
                  </a:lnTo>
                  <a:lnTo>
                    <a:pt x="2230691" y="2138667"/>
                  </a:lnTo>
                  <a:lnTo>
                    <a:pt x="2232190" y="2145969"/>
                  </a:lnTo>
                  <a:lnTo>
                    <a:pt x="2232190" y="2070798"/>
                  </a:lnTo>
                  <a:lnTo>
                    <a:pt x="2191829" y="1975853"/>
                  </a:lnTo>
                  <a:lnTo>
                    <a:pt x="2191829" y="2070798"/>
                  </a:lnTo>
                  <a:lnTo>
                    <a:pt x="1799869" y="2070798"/>
                  </a:lnTo>
                  <a:lnTo>
                    <a:pt x="1799869" y="2145969"/>
                  </a:lnTo>
                  <a:lnTo>
                    <a:pt x="1799869" y="2164765"/>
                  </a:lnTo>
                  <a:lnTo>
                    <a:pt x="1798370" y="2172081"/>
                  </a:lnTo>
                  <a:lnTo>
                    <a:pt x="1794344" y="2178037"/>
                  </a:lnTo>
                  <a:lnTo>
                    <a:pt x="1788375" y="2182063"/>
                  </a:lnTo>
                  <a:lnTo>
                    <a:pt x="1781073" y="2183561"/>
                  </a:lnTo>
                  <a:lnTo>
                    <a:pt x="1724672" y="2183561"/>
                  </a:lnTo>
                  <a:lnTo>
                    <a:pt x="1717370" y="2182063"/>
                  </a:lnTo>
                  <a:lnTo>
                    <a:pt x="1711401" y="2178037"/>
                  </a:lnTo>
                  <a:lnTo>
                    <a:pt x="1707375" y="2172068"/>
                  </a:lnTo>
                  <a:lnTo>
                    <a:pt x="1705889" y="2164765"/>
                  </a:lnTo>
                  <a:lnTo>
                    <a:pt x="1705889" y="2145969"/>
                  </a:lnTo>
                  <a:lnTo>
                    <a:pt x="1707388" y="2138654"/>
                  </a:lnTo>
                  <a:lnTo>
                    <a:pt x="1711401" y="2132698"/>
                  </a:lnTo>
                  <a:lnTo>
                    <a:pt x="1717370" y="2128672"/>
                  </a:lnTo>
                  <a:lnTo>
                    <a:pt x="1724672" y="2127186"/>
                  </a:lnTo>
                  <a:lnTo>
                    <a:pt x="1781073" y="2127186"/>
                  </a:lnTo>
                  <a:lnTo>
                    <a:pt x="1788375" y="2128672"/>
                  </a:lnTo>
                  <a:lnTo>
                    <a:pt x="1794344" y="2132698"/>
                  </a:lnTo>
                  <a:lnTo>
                    <a:pt x="1798383" y="2138667"/>
                  </a:lnTo>
                  <a:lnTo>
                    <a:pt x="1799869" y="2145969"/>
                  </a:lnTo>
                  <a:lnTo>
                    <a:pt x="1799869" y="2070798"/>
                  </a:lnTo>
                  <a:lnTo>
                    <a:pt x="1746300" y="2070798"/>
                  </a:lnTo>
                  <a:lnTo>
                    <a:pt x="1800809" y="1941144"/>
                  </a:lnTo>
                  <a:lnTo>
                    <a:pt x="1803692" y="1934337"/>
                  </a:lnTo>
                  <a:lnTo>
                    <a:pt x="1810372" y="1929879"/>
                  </a:lnTo>
                  <a:lnTo>
                    <a:pt x="2119541" y="1929841"/>
                  </a:lnTo>
                  <a:lnTo>
                    <a:pt x="2125878" y="1929879"/>
                  </a:lnTo>
                  <a:lnTo>
                    <a:pt x="2132520" y="1934337"/>
                  </a:lnTo>
                  <a:lnTo>
                    <a:pt x="2135428" y="1941144"/>
                  </a:lnTo>
                  <a:lnTo>
                    <a:pt x="2191829" y="2070798"/>
                  </a:lnTo>
                  <a:lnTo>
                    <a:pt x="2191829" y="1975853"/>
                  </a:lnTo>
                  <a:lnTo>
                    <a:pt x="2172271" y="1929828"/>
                  </a:lnTo>
                  <a:lnTo>
                    <a:pt x="2135924" y="1894649"/>
                  </a:lnTo>
                  <a:lnTo>
                    <a:pt x="2119414" y="1892300"/>
                  </a:lnTo>
                  <a:lnTo>
                    <a:pt x="1818716" y="1892300"/>
                  </a:lnTo>
                  <a:lnTo>
                    <a:pt x="1775421" y="1912658"/>
                  </a:lnTo>
                  <a:lnTo>
                    <a:pt x="1705889" y="2070798"/>
                  </a:lnTo>
                  <a:lnTo>
                    <a:pt x="1683956" y="2075281"/>
                  </a:lnTo>
                  <a:lnTo>
                    <a:pt x="1666062" y="2087372"/>
                  </a:lnTo>
                  <a:lnTo>
                    <a:pt x="1653971" y="2105266"/>
                  </a:lnTo>
                  <a:lnTo>
                    <a:pt x="1649488" y="2127186"/>
                  </a:lnTo>
                  <a:lnTo>
                    <a:pt x="1649488" y="2277516"/>
                  </a:lnTo>
                  <a:lnTo>
                    <a:pt x="1652473" y="2292121"/>
                  </a:lnTo>
                  <a:lnTo>
                    <a:pt x="1660537" y="2304059"/>
                  </a:lnTo>
                  <a:lnTo>
                    <a:pt x="1672475" y="2312111"/>
                  </a:lnTo>
                  <a:lnTo>
                    <a:pt x="1687093" y="2315095"/>
                  </a:lnTo>
                  <a:lnTo>
                    <a:pt x="1705889" y="2315095"/>
                  </a:lnTo>
                  <a:lnTo>
                    <a:pt x="1705889" y="2380856"/>
                  </a:lnTo>
                  <a:lnTo>
                    <a:pt x="1708861" y="2395474"/>
                  </a:lnTo>
                  <a:lnTo>
                    <a:pt x="1716925" y="2407412"/>
                  </a:lnTo>
                  <a:lnTo>
                    <a:pt x="1728876" y="2415463"/>
                  </a:lnTo>
                  <a:lnTo>
                    <a:pt x="1743468" y="2418448"/>
                  </a:lnTo>
                  <a:lnTo>
                    <a:pt x="1762315" y="2418448"/>
                  </a:lnTo>
                  <a:lnTo>
                    <a:pt x="1776920" y="2415463"/>
                  </a:lnTo>
                  <a:lnTo>
                    <a:pt x="1788883" y="2407374"/>
                  </a:lnTo>
                  <a:lnTo>
                    <a:pt x="1796935" y="2395448"/>
                  </a:lnTo>
                  <a:lnTo>
                    <a:pt x="1799920" y="2380856"/>
                  </a:lnTo>
                  <a:lnTo>
                    <a:pt x="1799920" y="2315095"/>
                  </a:lnTo>
                  <a:lnTo>
                    <a:pt x="2138286" y="2315095"/>
                  </a:lnTo>
                  <a:lnTo>
                    <a:pt x="2138286" y="2380856"/>
                  </a:lnTo>
                  <a:lnTo>
                    <a:pt x="2141270" y="2395474"/>
                  </a:lnTo>
                  <a:lnTo>
                    <a:pt x="2149297" y="2407374"/>
                  </a:lnTo>
                  <a:lnTo>
                    <a:pt x="2161209" y="2415438"/>
                  </a:lnTo>
                  <a:lnTo>
                    <a:pt x="2175802" y="2418448"/>
                  </a:lnTo>
                  <a:lnTo>
                    <a:pt x="2194598" y="2418448"/>
                  </a:lnTo>
                  <a:lnTo>
                    <a:pt x="2209215" y="2415463"/>
                  </a:lnTo>
                  <a:lnTo>
                    <a:pt x="2221166" y="2407374"/>
                  </a:lnTo>
                  <a:lnTo>
                    <a:pt x="2229205" y="2395448"/>
                  </a:lnTo>
                  <a:lnTo>
                    <a:pt x="2232190" y="2380856"/>
                  </a:lnTo>
                  <a:lnTo>
                    <a:pt x="2232190" y="2315095"/>
                  </a:lnTo>
                  <a:lnTo>
                    <a:pt x="2250973" y="2315095"/>
                  </a:lnTo>
                  <a:lnTo>
                    <a:pt x="2265591" y="2312111"/>
                  </a:lnTo>
                  <a:lnTo>
                    <a:pt x="2277529" y="2304059"/>
                  </a:lnTo>
                  <a:lnTo>
                    <a:pt x="2285581" y="2292121"/>
                  </a:lnTo>
                  <a:lnTo>
                    <a:pt x="2288565" y="2277516"/>
                  </a:lnTo>
                  <a:lnTo>
                    <a:pt x="2288565" y="2183561"/>
                  </a:lnTo>
                  <a:lnTo>
                    <a:pt x="2288565" y="2127186"/>
                  </a:lnTo>
                  <a:close/>
                </a:path>
                <a:path w="2325370" h="2468879">
                  <a:moveTo>
                    <a:pt x="2325001" y="284924"/>
                  </a:moveTo>
                  <a:lnTo>
                    <a:pt x="2240940" y="328701"/>
                  </a:lnTo>
                  <a:lnTo>
                    <a:pt x="2240940" y="548754"/>
                  </a:lnTo>
                  <a:lnTo>
                    <a:pt x="2240940" y="643737"/>
                  </a:lnTo>
                  <a:lnTo>
                    <a:pt x="2114829" y="643737"/>
                  </a:lnTo>
                  <a:lnTo>
                    <a:pt x="2114829" y="548754"/>
                  </a:lnTo>
                  <a:lnTo>
                    <a:pt x="2240940" y="548754"/>
                  </a:lnTo>
                  <a:lnTo>
                    <a:pt x="2240940" y="328701"/>
                  </a:lnTo>
                  <a:lnTo>
                    <a:pt x="2041258" y="432676"/>
                  </a:lnTo>
                  <a:lnTo>
                    <a:pt x="2041258" y="284924"/>
                  </a:lnTo>
                  <a:lnTo>
                    <a:pt x="2030755" y="290398"/>
                  </a:lnTo>
                  <a:lnTo>
                    <a:pt x="2030755" y="548754"/>
                  </a:lnTo>
                  <a:lnTo>
                    <a:pt x="2030755" y="643737"/>
                  </a:lnTo>
                  <a:lnTo>
                    <a:pt x="1904644" y="643737"/>
                  </a:lnTo>
                  <a:lnTo>
                    <a:pt x="1904644" y="548754"/>
                  </a:lnTo>
                  <a:lnTo>
                    <a:pt x="2030755" y="548754"/>
                  </a:lnTo>
                  <a:lnTo>
                    <a:pt x="2030755" y="290398"/>
                  </a:lnTo>
                  <a:lnTo>
                    <a:pt x="1820570" y="399846"/>
                  </a:lnTo>
                  <a:lnTo>
                    <a:pt x="1820570" y="548754"/>
                  </a:lnTo>
                  <a:lnTo>
                    <a:pt x="1820570" y="643737"/>
                  </a:lnTo>
                  <a:lnTo>
                    <a:pt x="1694472" y="643737"/>
                  </a:lnTo>
                  <a:lnTo>
                    <a:pt x="1694472" y="548754"/>
                  </a:lnTo>
                  <a:lnTo>
                    <a:pt x="1820570" y="548754"/>
                  </a:lnTo>
                  <a:lnTo>
                    <a:pt x="1820570" y="399846"/>
                  </a:lnTo>
                  <a:lnTo>
                    <a:pt x="1757514" y="432676"/>
                  </a:lnTo>
                  <a:lnTo>
                    <a:pt x="1725993" y="0"/>
                  </a:lnTo>
                  <a:lnTo>
                    <a:pt x="1641932" y="0"/>
                  </a:lnTo>
                  <a:lnTo>
                    <a:pt x="1610398" y="432676"/>
                  </a:lnTo>
                  <a:lnTo>
                    <a:pt x="1610398" y="717613"/>
                  </a:lnTo>
                  <a:lnTo>
                    <a:pt x="2325001" y="717613"/>
                  </a:lnTo>
                  <a:lnTo>
                    <a:pt x="2325001" y="643737"/>
                  </a:lnTo>
                  <a:lnTo>
                    <a:pt x="2325001" y="548754"/>
                  </a:lnTo>
                  <a:lnTo>
                    <a:pt x="2325001" y="432676"/>
                  </a:lnTo>
                  <a:lnTo>
                    <a:pt x="2325001" y="284924"/>
                  </a:lnTo>
                  <a:close/>
                </a:path>
              </a:pathLst>
            </a:custGeom>
            <a:solidFill>
              <a:srgbClr val="BEC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5487" y="1325880"/>
            <a:ext cx="1553845" cy="154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650">
              <a:latin typeface="Times New Roman"/>
              <a:cs typeface="Times New Roman"/>
            </a:endParaRPr>
          </a:p>
          <a:p>
            <a:pPr marL="9398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MANUFAKTUR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60620" y="1325880"/>
            <a:ext cx="7050405" cy="676910"/>
          </a:xfrm>
          <a:prstGeom prst="rect">
            <a:avLst/>
          </a:prstGeom>
          <a:solidFill>
            <a:srgbClr val="EAECEC"/>
          </a:solidFill>
        </p:spPr>
        <p:txBody>
          <a:bodyPr vert="horz" wrap="square" lIns="0" tIns="6731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530"/>
              </a:spcBef>
            </a:pPr>
            <a:r>
              <a:rPr sz="3200" b="1" spc="-5" dirty="0">
                <a:solidFill>
                  <a:srgbClr val="475455"/>
                </a:solidFill>
                <a:latin typeface="Calibri"/>
                <a:cs typeface="Calibri"/>
              </a:rPr>
              <a:t>ASPEK</a:t>
            </a:r>
            <a:r>
              <a:rPr sz="3200" b="1" spc="5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MANUFAKTUR</a:t>
            </a:r>
            <a:r>
              <a:rPr sz="3200" b="1" spc="-50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UTAMA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60620" y="2171700"/>
            <a:ext cx="7050405" cy="3232785"/>
          </a:xfrm>
          <a:custGeom>
            <a:avLst/>
            <a:gdLst/>
            <a:ahLst/>
            <a:cxnLst/>
            <a:rect l="l" t="t" r="r" b="b"/>
            <a:pathLst>
              <a:path w="7050405" h="3232785">
                <a:moveTo>
                  <a:pt x="7050024" y="0"/>
                </a:moveTo>
                <a:lnTo>
                  <a:pt x="0" y="0"/>
                </a:lnTo>
                <a:lnTo>
                  <a:pt x="0" y="3232404"/>
                </a:lnTo>
                <a:lnTo>
                  <a:pt x="7050024" y="3232404"/>
                </a:lnTo>
                <a:lnTo>
                  <a:pt x="7050024" y="0"/>
                </a:lnTo>
                <a:close/>
              </a:path>
            </a:pathLst>
          </a:custGeom>
          <a:solidFill>
            <a:srgbClr val="EAECE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756528" y="2259329"/>
            <a:ext cx="1925320" cy="279400"/>
          </a:xfrm>
          <a:prstGeom prst="rect">
            <a:avLst/>
          </a:prstGeom>
          <a:solidFill>
            <a:srgbClr val="F39C12"/>
          </a:solidFill>
        </p:spPr>
        <p:txBody>
          <a:bodyPr vert="horz" wrap="square" lIns="0" tIns="0" rIns="0" bIns="0" rtlCol="0">
            <a:spAutoFit/>
          </a:bodyPr>
          <a:lstStyle/>
          <a:p>
            <a:pPr marL="52069">
              <a:lnSpc>
                <a:spcPts val="210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Manufaktur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Utama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45659" y="2238832"/>
            <a:ext cx="4373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588260" algn="l"/>
              </a:tabLst>
            </a:pPr>
            <a:r>
              <a:rPr sz="1800" dirty="0">
                <a:latin typeface="Calibri"/>
                <a:cs typeface="Calibri"/>
              </a:rPr>
              <a:t>Aspek	</a:t>
            </a:r>
            <a:r>
              <a:rPr sz="1800" spc="-5" dirty="0">
                <a:latin typeface="Calibri"/>
                <a:cs typeface="Calibri"/>
              </a:rPr>
              <a:t>KBLBB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60432" y="2259329"/>
            <a:ext cx="1102360" cy="279400"/>
          </a:xfrm>
          <a:prstGeom prst="rect">
            <a:avLst/>
          </a:prstGeom>
          <a:solidFill>
            <a:srgbClr val="F39C12"/>
          </a:solidFill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2100"/>
              </a:lnSpc>
            </a:pP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2020-2023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721085" y="2238832"/>
            <a:ext cx="897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meliputi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45659" y="2513838"/>
            <a:ext cx="5920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5" dirty="0">
                <a:latin typeface="Calibri"/>
                <a:cs typeface="Calibri"/>
              </a:rPr>
              <a:t>Rangka/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Bodi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10%,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Baterai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30%,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Sistem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penggerak motor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listrik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10%.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09556" y="3630929"/>
            <a:ext cx="2121535" cy="279400"/>
          </a:xfrm>
          <a:prstGeom prst="rect">
            <a:avLst/>
          </a:prstGeom>
          <a:solidFill>
            <a:srgbClr val="F39C12"/>
          </a:solidFill>
        </p:spPr>
        <p:txBody>
          <a:bodyPr vert="horz" wrap="square" lIns="0" tIns="0" rIns="0" bIns="0" rtlCol="0">
            <a:spAutoFit/>
          </a:bodyPr>
          <a:lstStyle/>
          <a:p>
            <a:pPr marL="53340">
              <a:lnSpc>
                <a:spcPts val="2110"/>
              </a:lnSpc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2024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selanjutnya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45659" y="3611321"/>
            <a:ext cx="5920105" cy="1398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Aspek</a:t>
            </a:r>
            <a:r>
              <a:rPr sz="1800" spc="-10" dirty="0">
                <a:latin typeface="Calibri"/>
                <a:cs typeface="Calibri"/>
              </a:rPr>
              <a:t> Manufaktur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Utama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KBLBB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untuk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meliputi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buAutoNum type="arabicPeriod"/>
              <a:tabLst>
                <a:tab pos="342900" algn="l"/>
                <a:tab pos="343535" algn="l"/>
              </a:tabLst>
            </a:pPr>
            <a:r>
              <a:rPr sz="1800" spc="-5" dirty="0">
                <a:latin typeface="Calibri"/>
                <a:cs typeface="Calibri"/>
              </a:rPr>
              <a:t>Rangka/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Bodi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11%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Baterai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35%,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Sistem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penggerak motor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listrik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12%.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0891" y="0"/>
            <a:ext cx="6311646" cy="1108710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M</a:t>
            </a:r>
            <a:r>
              <a:rPr dirty="0"/>
              <a:t>E</a:t>
            </a:r>
            <a:r>
              <a:rPr spc="-150" dirty="0"/>
              <a:t>T</a:t>
            </a:r>
            <a:r>
              <a:rPr spc="-35" dirty="0"/>
              <a:t>O</a:t>
            </a:r>
            <a:r>
              <a:rPr spc="-40" dirty="0"/>
              <a:t>D</a:t>
            </a:r>
            <a:r>
              <a:rPr spc="-70" dirty="0"/>
              <a:t>O</a:t>
            </a:r>
            <a:r>
              <a:rPr spc="-150" dirty="0"/>
              <a:t>L</a:t>
            </a:r>
            <a:r>
              <a:rPr spc="-35" dirty="0"/>
              <a:t>O</a:t>
            </a:r>
            <a:r>
              <a:rPr spc="-25" dirty="0"/>
              <a:t>G</a:t>
            </a:r>
            <a:r>
              <a:rPr spc="-5" dirty="0"/>
              <a:t>I</a:t>
            </a:r>
            <a:r>
              <a:rPr spc="-160" dirty="0"/>
              <a:t> </a:t>
            </a:r>
            <a:r>
              <a:rPr spc="-5" dirty="0"/>
              <a:t>P</a:t>
            </a:r>
            <a:r>
              <a:rPr spc="5" dirty="0"/>
              <a:t>E</a:t>
            </a:r>
            <a:r>
              <a:rPr spc="-40" dirty="0"/>
              <a:t>N</a:t>
            </a:r>
            <a:r>
              <a:rPr spc="-35" dirty="0"/>
              <a:t>I</a:t>
            </a:r>
            <a:r>
              <a:rPr spc="-45" dirty="0"/>
              <a:t>L</a:t>
            </a:r>
            <a:r>
              <a:rPr spc="-30" dirty="0"/>
              <a:t>A</a:t>
            </a:r>
            <a:r>
              <a:rPr spc="-35" dirty="0"/>
              <a:t>I</a:t>
            </a:r>
            <a:r>
              <a:rPr spc="-30" dirty="0"/>
              <a:t>A</a:t>
            </a:r>
            <a:r>
              <a:rPr spc="-5" dirty="0"/>
              <a:t>N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5</a:t>
            </a:fld>
            <a:endParaRPr spc="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429895" cy="22860"/>
          </a:xfrm>
          <a:custGeom>
            <a:avLst/>
            <a:gdLst/>
            <a:ahLst/>
            <a:cxnLst/>
            <a:rect l="l" t="t" r="r" b="b"/>
            <a:pathLst>
              <a:path w="429894" h="22860">
                <a:moveTo>
                  <a:pt x="0" y="22860"/>
                </a:moveTo>
                <a:lnTo>
                  <a:pt x="429768" y="22860"/>
                </a:lnTo>
                <a:lnTo>
                  <a:pt x="429768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06039" y="1920239"/>
            <a:ext cx="608965" cy="22860"/>
          </a:xfrm>
          <a:custGeom>
            <a:avLst/>
            <a:gdLst/>
            <a:ahLst/>
            <a:cxnLst/>
            <a:rect l="l" t="t" r="r" b="b"/>
            <a:pathLst>
              <a:path w="608964" h="22860">
                <a:moveTo>
                  <a:pt x="0" y="22860"/>
                </a:moveTo>
                <a:lnTo>
                  <a:pt x="608838" y="22860"/>
                </a:lnTo>
                <a:lnTo>
                  <a:pt x="608838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68596" y="1920239"/>
            <a:ext cx="1321435" cy="22860"/>
          </a:xfrm>
          <a:custGeom>
            <a:avLst/>
            <a:gdLst/>
            <a:ahLst/>
            <a:cxnLst/>
            <a:rect l="l" t="t" r="r" b="b"/>
            <a:pathLst>
              <a:path w="1321435" h="22860">
                <a:moveTo>
                  <a:pt x="0" y="22860"/>
                </a:moveTo>
                <a:lnTo>
                  <a:pt x="1321307" y="22860"/>
                </a:lnTo>
                <a:lnTo>
                  <a:pt x="1321307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5216" y="3451859"/>
            <a:ext cx="2025650" cy="338455"/>
          </a:xfrm>
          <a:custGeom>
            <a:avLst/>
            <a:gdLst/>
            <a:ahLst/>
            <a:cxnLst/>
            <a:rect l="l" t="t" r="r" b="b"/>
            <a:pathLst>
              <a:path w="2025650" h="338454">
                <a:moveTo>
                  <a:pt x="0" y="338327"/>
                </a:moveTo>
                <a:lnTo>
                  <a:pt x="2025396" y="338327"/>
                </a:lnTo>
                <a:lnTo>
                  <a:pt x="2025396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1667" y="3451859"/>
            <a:ext cx="1888489" cy="338455"/>
          </a:xfrm>
          <a:custGeom>
            <a:avLst/>
            <a:gdLst/>
            <a:ahLst/>
            <a:cxnLst/>
            <a:rect l="l" t="t" r="r" b="b"/>
            <a:pathLst>
              <a:path w="1888489" h="338454">
                <a:moveTo>
                  <a:pt x="0" y="338327"/>
                </a:moveTo>
                <a:lnTo>
                  <a:pt x="1888235" y="338327"/>
                </a:lnTo>
                <a:lnTo>
                  <a:pt x="1888235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5216" y="1943100"/>
            <a:ext cx="429895" cy="1508760"/>
          </a:xfrm>
          <a:custGeom>
            <a:avLst/>
            <a:gdLst/>
            <a:ahLst/>
            <a:cxnLst/>
            <a:rect l="l" t="t" r="r" b="b"/>
            <a:pathLst>
              <a:path w="429894" h="1508760">
                <a:moveTo>
                  <a:pt x="0" y="1508760"/>
                </a:moveTo>
                <a:lnTo>
                  <a:pt x="429768" y="1508760"/>
                </a:lnTo>
                <a:lnTo>
                  <a:pt x="429768" y="0"/>
                </a:lnTo>
                <a:lnTo>
                  <a:pt x="0" y="0"/>
                </a:lnTo>
                <a:lnTo>
                  <a:pt x="0" y="15087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06040" y="1943099"/>
            <a:ext cx="3484245" cy="1508760"/>
          </a:xfrm>
          <a:custGeom>
            <a:avLst/>
            <a:gdLst/>
            <a:ahLst/>
            <a:cxnLst/>
            <a:rect l="l" t="t" r="r" b="b"/>
            <a:pathLst>
              <a:path w="3484245" h="1508760">
                <a:moveTo>
                  <a:pt x="3483864" y="0"/>
                </a:moveTo>
                <a:lnTo>
                  <a:pt x="0" y="0"/>
                </a:lnTo>
                <a:lnTo>
                  <a:pt x="0" y="927354"/>
                </a:lnTo>
                <a:lnTo>
                  <a:pt x="0" y="1508760"/>
                </a:lnTo>
                <a:lnTo>
                  <a:pt x="3483864" y="1508760"/>
                </a:lnTo>
                <a:lnTo>
                  <a:pt x="3483864" y="927354"/>
                </a:lnTo>
                <a:lnTo>
                  <a:pt x="34838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878323" y="1325880"/>
            <a:ext cx="7105015" cy="617220"/>
          </a:xfrm>
          <a:prstGeom prst="rect">
            <a:avLst/>
          </a:prstGeom>
          <a:solidFill>
            <a:srgbClr val="EAECEC"/>
          </a:solidFill>
        </p:spPr>
        <p:txBody>
          <a:bodyPr vert="horz" wrap="square" lIns="0" tIns="72390" rIns="0" bIns="0" rtlCol="0">
            <a:spAutoFit/>
          </a:bodyPr>
          <a:lstStyle/>
          <a:p>
            <a:pPr marL="182880">
              <a:lnSpc>
                <a:spcPct val="100000"/>
              </a:lnSpc>
              <a:spcBef>
                <a:spcPts val="570"/>
              </a:spcBef>
            </a:pPr>
            <a:r>
              <a:rPr sz="2800" b="1" spc="5" dirty="0">
                <a:solidFill>
                  <a:srgbClr val="475455"/>
                </a:solidFill>
                <a:latin typeface="Calibri"/>
                <a:cs typeface="Calibri"/>
              </a:rPr>
              <a:t>ASPEK</a:t>
            </a:r>
            <a:r>
              <a:rPr sz="2800" b="1" spc="-25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75455"/>
                </a:solidFill>
                <a:latin typeface="Calibri"/>
                <a:cs typeface="Calibri"/>
              </a:rPr>
              <a:t>MANUFAKTUR</a:t>
            </a:r>
            <a:r>
              <a:rPr sz="2800" b="1" spc="-65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75455"/>
                </a:solidFill>
                <a:latin typeface="Calibri"/>
                <a:cs typeface="Calibri"/>
              </a:rPr>
              <a:t>PENDUKUNG</a:t>
            </a:r>
            <a:r>
              <a:rPr sz="2800" b="1" spc="-25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2800" b="1" spc="5" dirty="0">
                <a:solidFill>
                  <a:srgbClr val="475455"/>
                </a:solidFill>
                <a:latin typeface="Calibri"/>
                <a:cs typeface="Calibri"/>
              </a:rPr>
              <a:t>R2/R3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937759" y="2171700"/>
            <a:ext cx="7045959" cy="3049905"/>
          </a:xfrm>
          <a:custGeom>
            <a:avLst/>
            <a:gdLst/>
            <a:ahLst/>
            <a:cxnLst/>
            <a:rect l="l" t="t" r="r" b="b"/>
            <a:pathLst>
              <a:path w="7045959" h="3049904">
                <a:moveTo>
                  <a:pt x="7045452" y="0"/>
                </a:moveTo>
                <a:lnTo>
                  <a:pt x="0" y="0"/>
                </a:lnTo>
                <a:lnTo>
                  <a:pt x="0" y="3049524"/>
                </a:lnTo>
                <a:lnTo>
                  <a:pt x="7045452" y="3049524"/>
                </a:lnTo>
                <a:lnTo>
                  <a:pt x="7045452" y="0"/>
                </a:lnTo>
                <a:close/>
              </a:path>
            </a:pathLst>
          </a:custGeom>
          <a:solidFill>
            <a:srgbClr val="EAECE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20385" y="2334844"/>
            <a:ext cx="574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31128" y="2355342"/>
            <a:ext cx="2345690" cy="279400"/>
          </a:xfrm>
          <a:prstGeom prst="rect">
            <a:avLst/>
          </a:prstGeom>
          <a:solidFill>
            <a:srgbClr val="9BBA58"/>
          </a:solidFill>
        </p:spPr>
        <p:txBody>
          <a:bodyPr vert="horz" wrap="square" lIns="0" tIns="0" rIns="0" bIns="0" rtlCol="0">
            <a:spAutoFit/>
          </a:bodyPr>
          <a:lstStyle/>
          <a:p>
            <a:pPr marL="52069">
              <a:lnSpc>
                <a:spcPts val="210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Manufaktur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Pendukung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29905" y="2334844"/>
            <a:ext cx="28232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untuk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KBLBB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Roda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 </a:t>
            </a:r>
            <a:r>
              <a:rPr sz="1800" spc="-10" dirty="0">
                <a:latin typeface="Calibri"/>
                <a:cs typeface="Calibri"/>
              </a:rPr>
              <a:t>meliputi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20385" y="2609656"/>
            <a:ext cx="6033135" cy="208470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42900" indent="-343535">
              <a:lnSpc>
                <a:spcPct val="100000"/>
              </a:lnSpc>
              <a:spcBef>
                <a:spcPts val="1180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Sistem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Kemudi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2%,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Sistem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Pengereman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2%,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spcBef>
                <a:spcPts val="1085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Sistem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roda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transmisi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2%,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spcBef>
                <a:spcPts val="1080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15" dirty="0">
                <a:latin typeface="Calibri"/>
                <a:cs typeface="Calibri"/>
              </a:rPr>
              <a:t>Sistem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Elektronik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2%,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spcBef>
                <a:spcPts val="1085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5" dirty="0">
                <a:latin typeface="Calibri"/>
                <a:cs typeface="Calibri"/>
              </a:rPr>
              <a:t>Suspensi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2%,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82217" y="1325880"/>
            <a:ext cx="3786504" cy="3740785"/>
            <a:chOff x="982217" y="1325880"/>
            <a:chExt cx="3786504" cy="3740785"/>
          </a:xfrm>
        </p:grpSpPr>
        <p:sp>
          <p:nvSpPr>
            <p:cNvPr id="16" name="object 16"/>
            <p:cNvSpPr/>
            <p:nvPr/>
          </p:nvSpPr>
          <p:spPr>
            <a:xfrm>
              <a:off x="1001267" y="3451859"/>
              <a:ext cx="1595755" cy="1595755"/>
            </a:xfrm>
            <a:custGeom>
              <a:avLst/>
              <a:gdLst/>
              <a:ahLst/>
              <a:cxnLst/>
              <a:rect l="l" t="t" r="r" b="b"/>
              <a:pathLst>
                <a:path w="1595755" h="1595754">
                  <a:moveTo>
                    <a:pt x="1595628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5628" y="1595627"/>
                  </a:lnTo>
                  <a:lnTo>
                    <a:pt x="1595628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1267" y="3451859"/>
              <a:ext cx="1595755" cy="1595755"/>
            </a:xfrm>
            <a:custGeom>
              <a:avLst/>
              <a:gdLst/>
              <a:ahLst/>
              <a:cxnLst/>
              <a:rect l="l" t="t" r="r" b="b"/>
              <a:pathLst>
                <a:path w="1595755" h="1595754">
                  <a:moveTo>
                    <a:pt x="0" y="1595627"/>
                  </a:moveTo>
                  <a:lnTo>
                    <a:pt x="1595628" y="1595627"/>
                  </a:lnTo>
                  <a:lnTo>
                    <a:pt x="1595628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10611" y="3451859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1591056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1056" y="1595627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10611" y="3451859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0" y="1595627"/>
                  </a:moveTo>
                  <a:lnTo>
                    <a:pt x="1591056" y="1595627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36585" y="3870794"/>
              <a:ext cx="2289175" cy="813435"/>
            </a:xfrm>
            <a:custGeom>
              <a:avLst/>
              <a:gdLst/>
              <a:ahLst/>
              <a:cxnLst/>
              <a:rect l="l" t="t" r="r" b="b"/>
              <a:pathLst>
                <a:path w="2289175" h="813435">
                  <a:moveTo>
                    <a:pt x="488213" y="337248"/>
                  </a:moveTo>
                  <a:lnTo>
                    <a:pt x="487273" y="337248"/>
                  </a:lnTo>
                  <a:lnTo>
                    <a:pt x="433552" y="337248"/>
                  </a:lnTo>
                  <a:lnTo>
                    <a:pt x="428840" y="338188"/>
                  </a:lnTo>
                  <a:lnTo>
                    <a:pt x="424129" y="341020"/>
                  </a:lnTo>
                  <a:lnTo>
                    <a:pt x="421297" y="344792"/>
                  </a:lnTo>
                  <a:lnTo>
                    <a:pt x="385483" y="383425"/>
                  </a:lnTo>
                  <a:lnTo>
                    <a:pt x="355320" y="278828"/>
                  </a:lnTo>
                  <a:lnTo>
                    <a:pt x="352082" y="273088"/>
                  </a:lnTo>
                  <a:lnTo>
                    <a:pt x="347078" y="268935"/>
                  </a:lnTo>
                  <a:lnTo>
                    <a:pt x="341007" y="266903"/>
                  </a:lnTo>
                  <a:lnTo>
                    <a:pt x="334581" y="267525"/>
                  </a:lnTo>
                  <a:lnTo>
                    <a:pt x="329869" y="269405"/>
                  </a:lnTo>
                  <a:lnTo>
                    <a:pt x="325158" y="272237"/>
                  </a:lnTo>
                  <a:lnTo>
                    <a:pt x="266725" y="427710"/>
                  </a:lnTo>
                  <a:lnTo>
                    <a:pt x="226199" y="210985"/>
                  </a:lnTo>
                  <a:lnTo>
                    <a:pt x="217716" y="205333"/>
                  </a:lnTo>
                  <a:lnTo>
                    <a:pt x="203581" y="208165"/>
                  </a:lnTo>
                  <a:lnTo>
                    <a:pt x="198869" y="212877"/>
                  </a:lnTo>
                  <a:lnTo>
                    <a:pt x="196037" y="218528"/>
                  </a:lnTo>
                  <a:lnTo>
                    <a:pt x="155511" y="337248"/>
                  </a:lnTo>
                  <a:lnTo>
                    <a:pt x="82003" y="337248"/>
                  </a:lnTo>
                  <a:lnTo>
                    <a:pt x="82003" y="374942"/>
                  </a:lnTo>
                  <a:lnTo>
                    <a:pt x="167767" y="374942"/>
                  </a:lnTo>
                  <a:lnTo>
                    <a:pt x="175310" y="374002"/>
                  </a:lnTo>
                  <a:lnTo>
                    <a:pt x="181902" y="368350"/>
                  </a:lnTo>
                  <a:lnTo>
                    <a:pt x="183781" y="360807"/>
                  </a:lnTo>
                  <a:lnTo>
                    <a:pt x="207340" y="289191"/>
                  </a:lnTo>
                  <a:lnTo>
                    <a:pt x="245046" y="491782"/>
                  </a:lnTo>
                  <a:lnTo>
                    <a:pt x="245986" y="499313"/>
                  </a:lnTo>
                  <a:lnTo>
                    <a:pt x="252590" y="504964"/>
                  </a:lnTo>
                  <a:lnTo>
                    <a:pt x="268605" y="504964"/>
                  </a:lnTo>
                  <a:lnTo>
                    <a:pt x="275209" y="501205"/>
                  </a:lnTo>
                  <a:lnTo>
                    <a:pt x="278028" y="494601"/>
                  </a:lnTo>
                  <a:lnTo>
                    <a:pt x="338353" y="336308"/>
                  </a:lnTo>
                  <a:lnTo>
                    <a:pt x="362864" y="421106"/>
                  </a:lnTo>
                  <a:lnTo>
                    <a:pt x="365963" y="426847"/>
                  </a:lnTo>
                  <a:lnTo>
                    <a:pt x="370751" y="430999"/>
                  </a:lnTo>
                  <a:lnTo>
                    <a:pt x="376783" y="433031"/>
                  </a:lnTo>
                  <a:lnTo>
                    <a:pt x="383590" y="432422"/>
                  </a:lnTo>
                  <a:lnTo>
                    <a:pt x="386422" y="431469"/>
                  </a:lnTo>
                  <a:lnTo>
                    <a:pt x="389255" y="429590"/>
                  </a:lnTo>
                  <a:lnTo>
                    <a:pt x="442036" y="374942"/>
                  </a:lnTo>
                  <a:lnTo>
                    <a:pt x="488213" y="374942"/>
                  </a:lnTo>
                  <a:lnTo>
                    <a:pt x="488213" y="337248"/>
                  </a:lnTo>
                  <a:close/>
                </a:path>
                <a:path w="2289175" h="813435">
                  <a:moveTo>
                    <a:pt x="745756" y="747598"/>
                  </a:moveTo>
                  <a:lnTo>
                    <a:pt x="740981" y="722693"/>
                  </a:lnTo>
                  <a:lnTo>
                    <a:pt x="726668" y="700963"/>
                  </a:lnTo>
                  <a:lnTo>
                    <a:pt x="609803" y="583171"/>
                  </a:lnTo>
                  <a:lnTo>
                    <a:pt x="600151" y="575640"/>
                  </a:lnTo>
                  <a:lnTo>
                    <a:pt x="597230" y="573354"/>
                  </a:lnTo>
                  <a:lnTo>
                    <a:pt x="582701" y="566801"/>
                  </a:lnTo>
                  <a:lnTo>
                    <a:pt x="574306" y="565277"/>
                  </a:lnTo>
                  <a:lnTo>
                    <a:pt x="567118" y="563968"/>
                  </a:lnTo>
                  <a:lnTo>
                    <a:pt x="551370" y="565277"/>
                  </a:lnTo>
                  <a:lnTo>
                    <a:pt x="508952" y="523811"/>
                  </a:lnTo>
                  <a:lnTo>
                    <a:pt x="533984" y="485089"/>
                  </a:lnTo>
                  <a:lnTo>
                    <a:pt x="552310" y="443014"/>
                  </a:lnTo>
                  <a:lnTo>
                    <a:pt x="563562" y="398462"/>
                  </a:lnTo>
                  <a:lnTo>
                    <a:pt x="567385" y="352323"/>
                  </a:lnTo>
                  <a:lnTo>
                    <a:pt x="563918" y="306120"/>
                  </a:lnTo>
                  <a:lnTo>
                    <a:pt x="553364" y="262305"/>
                  </a:lnTo>
                  <a:lnTo>
                    <a:pt x="536295" y="221449"/>
                  </a:lnTo>
                  <a:lnTo>
                    <a:pt x="513321" y="184124"/>
                  </a:lnTo>
                  <a:lnTo>
                    <a:pt x="510743" y="181102"/>
                  </a:lnTo>
                  <a:lnTo>
                    <a:pt x="510743" y="352323"/>
                  </a:lnTo>
                  <a:lnTo>
                    <a:pt x="506222" y="396811"/>
                  </a:lnTo>
                  <a:lnTo>
                    <a:pt x="492988" y="439191"/>
                  </a:lnTo>
                  <a:lnTo>
                    <a:pt x="472071" y="477596"/>
                  </a:lnTo>
                  <a:lnTo>
                    <a:pt x="444385" y="511098"/>
                  </a:lnTo>
                  <a:lnTo>
                    <a:pt x="410883" y="538772"/>
                  </a:lnTo>
                  <a:lnTo>
                    <a:pt x="372465" y="559676"/>
                  </a:lnTo>
                  <a:lnTo>
                    <a:pt x="330073" y="572909"/>
                  </a:lnTo>
                  <a:lnTo>
                    <a:pt x="284632" y="577519"/>
                  </a:lnTo>
                  <a:lnTo>
                    <a:pt x="238925" y="572947"/>
                  </a:lnTo>
                  <a:lnTo>
                    <a:pt x="196405" y="559816"/>
                  </a:lnTo>
                  <a:lnTo>
                    <a:pt x="157975" y="539013"/>
                  </a:lnTo>
                  <a:lnTo>
                    <a:pt x="124523" y="511454"/>
                  </a:lnTo>
                  <a:lnTo>
                    <a:pt x="96951" y="478002"/>
                  </a:lnTo>
                  <a:lnTo>
                    <a:pt x="76149" y="439585"/>
                  </a:lnTo>
                  <a:lnTo>
                    <a:pt x="63017" y="397078"/>
                  </a:lnTo>
                  <a:lnTo>
                    <a:pt x="58432" y="351383"/>
                  </a:lnTo>
                  <a:lnTo>
                    <a:pt x="63017" y="305689"/>
                  </a:lnTo>
                  <a:lnTo>
                    <a:pt x="76149" y="263182"/>
                  </a:lnTo>
                  <a:lnTo>
                    <a:pt x="96951" y="224764"/>
                  </a:lnTo>
                  <a:lnTo>
                    <a:pt x="124523" y="191325"/>
                  </a:lnTo>
                  <a:lnTo>
                    <a:pt x="157975" y="163753"/>
                  </a:lnTo>
                  <a:lnTo>
                    <a:pt x="196405" y="142963"/>
                  </a:lnTo>
                  <a:lnTo>
                    <a:pt x="238925" y="129819"/>
                  </a:lnTo>
                  <a:lnTo>
                    <a:pt x="284632" y="125247"/>
                  </a:lnTo>
                  <a:lnTo>
                    <a:pt x="330339" y="129819"/>
                  </a:lnTo>
                  <a:lnTo>
                    <a:pt x="372859" y="142963"/>
                  </a:lnTo>
                  <a:lnTo>
                    <a:pt x="411289" y="163753"/>
                  </a:lnTo>
                  <a:lnTo>
                    <a:pt x="444741" y="191325"/>
                  </a:lnTo>
                  <a:lnTo>
                    <a:pt x="472313" y="224764"/>
                  </a:lnTo>
                  <a:lnTo>
                    <a:pt x="493115" y="263182"/>
                  </a:lnTo>
                  <a:lnTo>
                    <a:pt x="506260" y="305689"/>
                  </a:lnTo>
                  <a:lnTo>
                    <a:pt x="510641" y="349504"/>
                  </a:lnTo>
                  <a:lnTo>
                    <a:pt x="510743" y="352323"/>
                  </a:lnTo>
                  <a:lnTo>
                    <a:pt x="510743" y="181102"/>
                  </a:lnTo>
                  <a:lnTo>
                    <a:pt x="485038" y="150926"/>
                  </a:lnTo>
                  <a:lnTo>
                    <a:pt x="455307" y="125247"/>
                  </a:lnTo>
                  <a:lnTo>
                    <a:pt x="414883" y="99174"/>
                  </a:lnTo>
                  <a:lnTo>
                    <a:pt x="374205" y="81775"/>
                  </a:lnTo>
                  <a:lnTo>
                    <a:pt x="330593" y="70802"/>
                  </a:lnTo>
                  <a:lnTo>
                    <a:pt x="284632" y="66827"/>
                  </a:lnTo>
                  <a:lnTo>
                    <a:pt x="238671" y="70294"/>
                  </a:lnTo>
                  <a:lnTo>
                    <a:pt x="195046" y="80848"/>
                  </a:lnTo>
                  <a:lnTo>
                    <a:pt x="154330" y="97904"/>
                  </a:lnTo>
                  <a:lnTo>
                    <a:pt x="117132" y="120878"/>
                  </a:lnTo>
                  <a:lnTo>
                    <a:pt x="83997" y="149161"/>
                  </a:lnTo>
                  <a:lnTo>
                    <a:pt x="55537" y="182156"/>
                  </a:lnTo>
                  <a:lnTo>
                    <a:pt x="32321" y="219290"/>
                  </a:lnTo>
                  <a:lnTo>
                    <a:pt x="14947" y="259943"/>
                  </a:lnTo>
                  <a:lnTo>
                    <a:pt x="3975" y="303555"/>
                  </a:lnTo>
                  <a:lnTo>
                    <a:pt x="0" y="349504"/>
                  </a:lnTo>
                  <a:lnTo>
                    <a:pt x="3467" y="395452"/>
                  </a:lnTo>
                  <a:lnTo>
                    <a:pt x="14020" y="439064"/>
                  </a:lnTo>
                  <a:lnTo>
                    <a:pt x="31089" y="479767"/>
                  </a:lnTo>
                  <a:lnTo>
                    <a:pt x="54063" y="516966"/>
                  </a:lnTo>
                  <a:lnTo>
                    <a:pt x="82346" y="550075"/>
                  </a:lnTo>
                  <a:lnTo>
                    <a:pt x="115366" y="578535"/>
                  </a:lnTo>
                  <a:lnTo>
                    <a:pt x="152501" y="601738"/>
                  </a:lnTo>
                  <a:lnTo>
                    <a:pt x="193179" y="619112"/>
                  </a:lnTo>
                  <a:lnTo>
                    <a:pt x="236791" y="630085"/>
                  </a:lnTo>
                  <a:lnTo>
                    <a:pt x="282752" y="634060"/>
                  </a:lnTo>
                  <a:lnTo>
                    <a:pt x="329057" y="630224"/>
                  </a:lnTo>
                  <a:lnTo>
                    <a:pt x="374053" y="618985"/>
                  </a:lnTo>
                  <a:lnTo>
                    <a:pt x="416750" y="600671"/>
                  </a:lnTo>
                  <a:lnTo>
                    <a:pt x="453199" y="577519"/>
                  </a:lnTo>
                  <a:lnTo>
                    <a:pt x="456171" y="575640"/>
                  </a:lnTo>
                  <a:lnTo>
                    <a:pt x="497636" y="617093"/>
                  </a:lnTo>
                  <a:lnTo>
                    <a:pt x="496722" y="633260"/>
                  </a:lnTo>
                  <a:lnTo>
                    <a:pt x="499529" y="648906"/>
                  </a:lnTo>
                  <a:lnTo>
                    <a:pt x="633361" y="794245"/>
                  </a:lnTo>
                  <a:lnTo>
                    <a:pt x="680021" y="813320"/>
                  </a:lnTo>
                  <a:lnTo>
                    <a:pt x="704938" y="808558"/>
                  </a:lnTo>
                  <a:lnTo>
                    <a:pt x="726668" y="794245"/>
                  </a:lnTo>
                  <a:lnTo>
                    <a:pt x="740981" y="772515"/>
                  </a:lnTo>
                  <a:lnTo>
                    <a:pt x="745756" y="747598"/>
                  </a:lnTo>
                  <a:close/>
                </a:path>
                <a:path w="2289175" h="813435">
                  <a:moveTo>
                    <a:pt x="2261184" y="48120"/>
                  </a:moveTo>
                  <a:lnTo>
                    <a:pt x="2242337" y="21805"/>
                  </a:lnTo>
                  <a:lnTo>
                    <a:pt x="2215794" y="5321"/>
                  </a:lnTo>
                  <a:lnTo>
                    <a:pt x="2184997" y="0"/>
                  </a:lnTo>
                  <a:lnTo>
                    <a:pt x="2153412" y="7137"/>
                  </a:lnTo>
                  <a:lnTo>
                    <a:pt x="2142109" y="13335"/>
                  </a:lnTo>
                  <a:lnTo>
                    <a:pt x="2131974" y="21196"/>
                  </a:lnTo>
                  <a:lnTo>
                    <a:pt x="2123198" y="30543"/>
                  </a:lnTo>
                  <a:lnTo>
                    <a:pt x="2115947" y="41211"/>
                  </a:lnTo>
                  <a:lnTo>
                    <a:pt x="1822094" y="41211"/>
                  </a:lnTo>
                  <a:lnTo>
                    <a:pt x="1800644" y="16967"/>
                  </a:lnTo>
                  <a:lnTo>
                    <a:pt x="1772539" y="3302"/>
                  </a:lnTo>
                  <a:lnTo>
                    <a:pt x="1741347" y="1168"/>
                  </a:lnTo>
                  <a:lnTo>
                    <a:pt x="1710677" y="11531"/>
                  </a:lnTo>
                  <a:lnTo>
                    <a:pt x="1700276" y="18707"/>
                  </a:lnTo>
                  <a:lnTo>
                    <a:pt x="1691144" y="27330"/>
                  </a:lnTo>
                  <a:lnTo>
                    <a:pt x="1683448" y="37249"/>
                  </a:lnTo>
                  <a:lnTo>
                    <a:pt x="1677339" y="48310"/>
                  </a:lnTo>
                  <a:lnTo>
                    <a:pt x="1745284" y="48120"/>
                  </a:lnTo>
                  <a:lnTo>
                    <a:pt x="1764626" y="82156"/>
                  </a:lnTo>
                  <a:lnTo>
                    <a:pt x="1744992" y="116154"/>
                  </a:lnTo>
                  <a:lnTo>
                    <a:pt x="1676819" y="116154"/>
                  </a:lnTo>
                  <a:lnTo>
                    <a:pt x="1695665" y="142468"/>
                  </a:lnTo>
                  <a:lnTo>
                    <a:pt x="1722221" y="158953"/>
                  </a:lnTo>
                  <a:lnTo>
                    <a:pt x="1753006" y="164287"/>
                  </a:lnTo>
                  <a:lnTo>
                    <a:pt x="1784578" y="157137"/>
                  </a:lnTo>
                  <a:lnTo>
                    <a:pt x="1795907" y="150939"/>
                  </a:lnTo>
                  <a:lnTo>
                    <a:pt x="1806041" y="143090"/>
                  </a:lnTo>
                  <a:lnTo>
                    <a:pt x="1814817" y="133756"/>
                  </a:lnTo>
                  <a:lnTo>
                    <a:pt x="1822069" y="123088"/>
                  </a:lnTo>
                  <a:lnTo>
                    <a:pt x="2115947" y="123088"/>
                  </a:lnTo>
                  <a:lnTo>
                    <a:pt x="2137410" y="147320"/>
                  </a:lnTo>
                  <a:lnTo>
                    <a:pt x="2165515" y="160972"/>
                  </a:lnTo>
                  <a:lnTo>
                    <a:pt x="2196706" y="163093"/>
                  </a:lnTo>
                  <a:lnTo>
                    <a:pt x="2227376" y="152717"/>
                  </a:lnTo>
                  <a:lnTo>
                    <a:pt x="2237790" y="145567"/>
                  </a:lnTo>
                  <a:lnTo>
                    <a:pt x="2246909" y="136944"/>
                  </a:lnTo>
                  <a:lnTo>
                    <a:pt x="2254605" y="127025"/>
                  </a:lnTo>
                  <a:lnTo>
                    <a:pt x="2260701" y="115963"/>
                  </a:lnTo>
                  <a:lnTo>
                    <a:pt x="2192578" y="115963"/>
                  </a:lnTo>
                  <a:lnTo>
                    <a:pt x="2173440" y="82156"/>
                  </a:lnTo>
                  <a:lnTo>
                    <a:pt x="2193086" y="48120"/>
                  </a:lnTo>
                  <a:lnTo>
                    <a:pt x="2261184" y="48120"/>
                  </a:lnTo>
                  <a:close/>
                </a:path>
                <a:path w="2289175" h="813435">
                  <a:moveTo>
                    <a:pt x="2288565" y="471957"/>
                  </a:moveTo>
                  <a:lnTo>
                    <a:pt x="2284095" y="450037"/>
                  </a:lnTo>
                  <a:lnTo>
                    <a:pt x="2272017" y="432142"/>
                  </a:lnTo>
                  <a:lnTo>
                    <a:pt x="2254110" y="420052"/>
                  </a:lnTo>
                  <a:lnTo>
                    <a:pt x="2232190" y="415569"/>
                  </a:lnTo>
                  <a:lnTo>
                    <a:pt x="2232190" y="490740"/>
                  </a:lnTo>
                  <a:lnTo>
                    <a:pt x="2232190" y="509536"/>
                  </a:lnTo>
                  <a:lnTo>
                    <a:pt x="2230678" y="516851"/>
                  </a:lnTo>
                  <a:lnTo>
                    <a:pt x="2226665" y="522808"/>
                  </a:lnTo>
                  <a:lnTo>
                    <a:pt x="2220696" y="526834"/>
                  </a:lnTo>
                  <a:lnTo>
                    <a:pt x="2213368" y="528332"/>
                  </a:lnTo>
                  <a:lnTo>
                    <a:pt x="2157006" y="528332"/>
                  </a:lnTo>
                  <a:lnTo>
                    <a:pt x="2149652" y="526834"/>
                  </a:lnTo>
                  <a:lnTo>
                    <a:pt x="2143671" y="522808"/>
                  </a:lnTo>
                  <a:lnTo>
                    <a:pt x="2139645" y="516839"/>
                  </a:lnTo>
                  <a:lnTo>
                    <a:pt x="2138159" y="509536"/>
                  </a:lnTo>
                  <a:lnTo>
                    <a:pt x="2138159" y="490740"/>
                  </a:lnTo>
                  <a:lnTo>
                    <a:pt x="2139645" y="483425"/>
                  </a:lnTo>
                  <a:lnTo>
                    <a:pt x="2143696" y="477456"/>
                  </a:lnTo>
                  <a:lnTo>
                    <a:pt x="2149678" y="473430"/>
                  </a:lnTo>
                  <a:lnTo>
                    <a:pt x="2157006" y="471957"/>
                  </a:lnTo>
                  <a:lnTo>
                    <a:pt x="2213368" y="471957"/>
                  </a:lnTo>
                  <a:lnTo>
                    <a:pt x="2220696" y="473443"/>
                  </a:lnTo>
                  <a:lnTo>
                    <a:pt x="2226665" y="477469"/>
                  </a:lnTo>
                  <a:lnTo>
                    <a:pt x="2230691" y="483438"/>
                  </a:lnTo>
                  <a:lnTo>
                    <a:pt x="2232190" y="490740"/>
                  </a:lnTo>
                  <a:lnTo>
                    <a:pt x="2232190" y="415569"/>
                  </a:lnTo>
                  <a:lnTo>
                    <a:pt x="2191829" y="320624"/>
                  </a:lnTo>
                  <a:lnTo>
                    <a:pt x="2191829" y="415569"/>
                  </a:lnTo>
                  <a:lnTo>
                    <a:pt x="1799869" y="415569"/>
                  </a:lnTo>
                  <a:lnTo>
                    <a:pt x="1799869" y="490740"/>
                  </a:lnTo>
                  <a:lnTo>
                    <a:pt x="1799869" y="509536"/>
                  </a:lnTo>
                  <a:lnTo>
                    <a:pt x="1798370" y="516851"/>
                  </a:lnTo>
                  <a:lnTo>
                    <a:pt x="1794344" y="522808"/>
                  </a:lnTo>
                  <a:lnTo>
                    <a:pt x="1788375" y="526834"/>
                  </a:lnTo>
                  <a:lnTo>
                    <a:pt x="1781073" y="528332"/>
                  </a:lnTo>
                  <a:lnTo>
                    <a:pt x="1724672" y="528332"/>
                  </a:lnTo>
                  <a:lnTo>
                    <a:pt x="1717370" y="526834"/>
                  </a:lnTo>
                  <a:lnTo>
                    <a:pt x="1711401" y="522808"/>
                  </a:lnTo>
                  <a:lnTo>
                    <a:pt x="1707375" y="516839"/>
                  </a:lnTo>
                  <a:lnTo>
                    <a:pt x="1705889" y="509536"/>
                  </a:lnTo>
                  <a:lnTo>
                    <a:pt x="1705889" y="490740"/>
                  </a:lnTo>
                  <a:lnTo>
                    <a:pt x="1707388" y="483425"/>
                  </a:lnTo>
                  <a:lnTo>
                    <a:pt x="1711401" y="477469"/>
                  </a:lnTo>
                  <a:lnTo>
                    <a:pt x="1717370" y="473443"/>
                  </a:lnTo>
                  <a:lnTo>
                    <a:pt x="1724672" y="471957"/>
                  </a:lnTo>
                  <a:lnTo>
                    <a:pt x="1781073" y="471957"/>
                  </a:lnTo>
                  <a:lnTo>
                    <a:pt x="1788375" y="473443"/>
                  </a:lnTo>
                  <a:lnTo>
                    <a:pt x="1794344" y="477469"/>
                  </a:lnTo>
                  <a:lnTo>
                    <a:pt x="1798383" y="483438"/>
                  </a:lnTo>
                  <a:lnTo>
                    <a:pt x="1799869" y="490740"/>
                  </a:lnTo>
                  <a:lnTo>
                    <a:pt x="1799869" y="415569"/>
                  </a:lnTo>
                  <a:lnTo>
                    <a:pt x="1746300" y="415569"/>
                  </a:lnTo>
                  <a:lnTo>
                    <a:pt x="1800809" y="285915"/>
                  </a:lnTo>
                  <a:lnTo>
                    <a:pt x="1803692" y="279107"/>
                  </a:lnTo>
                  <a:lnTo>
                    <a:pt x="1810372" y="274650"/>
                  </a:lnTo>
                  <a:lnTo>
                    <a:pt x="2119541" y="274612"/>
                  </a:lnTo>
                  <a:lnTo>
                    <a:pt x="2125878" y="274650"/>
                  </a:lnTo>
                  <a:lnTo>
                    <a:pt x="2132520" y="279107"/>
                  </a:lnTo>
                  <a:lnTo>
                    <a:pt x="2135428" y="285915"/>
                  </a:lnTo>
                  <a:lnTo>
                    <a:pt x="2191829" y="415569"/>
                  </a:lnTo>
                  <a:lnTo>
                    <a:pt x="2191829" y="320624"/>
                  </a:lnTo>
                  <a:lnTo>
                    <a:pt x="2172271" y="274599"/>
                  </a:lnTo>
                  <a:lnTo>
                    <a:pt x="2135924" y="239420"/>
                  </a:lnTo>
                  <a:lnTo>
                    <a:pt x="2119414" y="237070"/>
                  </a:lnTo>
                  <a:lnTo>
                    <a:pt x="1818716" y="237070"/>
                  </a:lnTo>
                  <a:lnTo>
                    <a:pt x="1775421" y="257429"/>
                  </a:lnTo>
                  <a:lnTo>
                    <a:pt x="1705889" y="415569"/>
                  </a:lnTo>
                  <a:lnTo>
                    <a:pt x="1683956" y="420052"/>
                  </a:lnTo>
                  <a:lnTo>
                    <a:pt x="1666062" y="432142"/>
                  </a:lnTo>
                  <a:lnTo>
                    <a:pt x="1653971" y="450037"/>
                  </a:lnTo>
                  <a:lnTo>
                    <a:pt x="1649488" y="471957"/>
                  </a:lnTo>
                  <a:lnTo>
                    <a:pt x="1649488" y="622287"/>
                  </a:lnTo>
                  <a:lnTo>
                    <a:pt x="1652473" y="636892"/>
                  </a:lnTo>
                  <a:lnTo>
                    <a:pt x="1660537" y="648830"/>
                  </a:lnTo>
                  <a:lnTo>
                    <a:pt x="1672475" y="656882"/>
                  </a:lnTo>
                  <a:lnTo>
                    <a:pt x="1687093" y="659866"/>
                  </a:lnTo>
                  <a:lnTo>
                    <a:pt x="1705889" y="659866"/>
                  </a:lnTo>
                  <a:lnTo>
                    <a:pt x="1705889" y="725627"/>
                  </a:lnTo>
                  <a:lnTo>
                    <a:pt x="1708861" y="740244"/>
                  </a:lnTo>
                  <a:lnTo>
                    <a:pt x="1716925" y="752182"/>
                  </a:lnTo>
                  <a:lnTo>
                    <a:pt x="1728876" y="760234"/>
                  </a:lnTo>
                  <a:lnTo>
                    <a:pt x="1743468" y="763219"/>
                  </a:lnTo>
                  <a:lnTo>
                    <a:pt x="1762315" y="763219"/>
                  </a:lnTo>
                  <a:lnTo>
                    <a:pt x="1776920" y="760234"/>
                  </a:lnTo>
                  <a:lnTo>
                    <a:pt x="1788883" y="752144"/>
                  </a:lnTo>
                  <a:lnTo>
                    <a:pt x="1796935" y="740219"/>
                  </a:lnTo>
                  <a:lnTo>
                    <a:pt x="1799920" y="725627"/>
                  </a:lnTo>
                  <a:lnTo>
                    <a:pt x="1799920" y="659866"/>
                  </a:lnTo>
                  <a:lnTo>
                    <a:pt x="2138286" y="659866"/>
                  </a:lnTo>
                  <a:lnTo>
                    <a:pt x="2138286" y="725627"/>
                  </a:lnTo>
                  <a:lnTo>
                    <a:pt x="2141270" y="740244"/>
                  </a:lnTo>
                  <a:lnTo>
                    <a:pt x="2149297" y="752144"/>
                  </a:lnTo>
                  <a:lnTo>
                    <a:pt x="2161209" y="760209"/>
                  </a:lnTo>
                  <a:lnTo>
                    <a:pt x="2175802" y="763219"/>
                  </a:lnTo>
                  <a:lnTo>
                    <a:pt x="2194598" y="763219"/>
                  </a:lnTo>
                  <a:lnTo>
                    <a:pt x="2209215" y="760234"/>
                  </a:lnTo>
                  <a:lnTo>
                    <a:pt x="2221166" y="752144"/>
                  </a:lnTo>
                  <a:lnTo>
                    <a:pt x="2229205" y="740219"/>
                  </a:lnTo>
                  <a:lnTo>
                    <a:pt x="2232190" y="725627"/>
                  </a:lnTo>
                  <a:lnTo>
                    <a:pt x="2232190" y="659866"/>
                  </a:lnTo>
                  <a:lnTo>
                    <a:pt x="2250973" y="659866"/>
                  </a:lnTo>
                  <a:lnTo>
                    <a:pt x="2265591" y="656882"/>
                  </a:lnTo>
                  <a:lnTo>
                    <a:pt x="2277529" y="648830"/>
                  </a:lnTo>
                  <a:lnTo>
                    <a:pt x="2285581" y="636892"/>
                  </a:lnTo>
                  <a:lnTo>
                    <a:pt x="2288565" y="622287"/>
                  </a:lnTo>
                  <a:lnTo>
                    <a:pt x="2288565" y="528332"/>
                  </a:lnTo>
                  <a:lnTo>
                    <a:pt x="2288565" y="471957"/>
                  </a:lnTo>
                  <a:close/>
                </a:path>
              </a:pathLst>
            </a:custGeom>
            <a:solidFill>
              <a:srgbClr val="BEC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14983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1591055" y="0"/>
                  </a:moveTo>
                  <a:lnTo>
                    <a:pt x="0" y="0"/>
                  </a:lnTo>
                  <a:lnTo>
                    <a:pt x="0" y="1591056"/>
                  </a:lnTo>
                  <a:lnTo>
                    <a:pt x="1591055" y="1591056"/>
                  </a:lnTo>
                  <a:lnTo>
                    <a:pt x="1591055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14983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0" y="1591056"/>
                  </a:moveTo>
                  <a:lnTo>
                    <a:pt x="1591055" y="1591056"/>
                  </a:lnTo>
                  <a:lnTo>
                    <a:pt x="1591055" y="0"/>
                  </a:lnTo>
                  <a:lnTo>
                    <a:pt x="0" y="0"/>
                  </a:lnTo>
                  <a:lnTo>
                    <a:pt x="0" y="159105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47901" y="2289987"/>
              <a:ext cx="735330" cy="678815"/>
            </a:xfrm>
            <a:custGeom>
              <a:avLst/>
              <a:gdLst/>
              <a:ahLst/>
              <a:cxnLst/>
              <a:rect l="l" t="t" r="r" b="b"/>
              <a:pathLst>
                <a:path w="735330" h="678814">
                  <a:moveTo>
                    <a:pt x="432308" y="65532"/>
                  </a:moveTo>
                  <a:lnTo>
                    <a:pt x="417106" y="21196"/>
                  </a:lnTo>
                  <a:lnTo>
                    <a:pt x="365772" y="0"/>
                  </a:lnTo>
                  <a:lnTo>
                    <a:pt x="340702" y="5156"/>
                  </a:lnTo>
                  <a:lnTo>
                    <a:pt x="312788" y="23075"/>
                  </a:lnTo>
                  <a:lnTo>
                    <a:pt x="306362" y="24244"/>
                  </a:lnTo>
                  <a:lnTo>
                    <a:pt x="299935" y="23075"/>
                  </a:lnTo>
                  <a:lnTo>
                    <a:pt x="275107" y="7670"/>
                  </a:lnTo>
                  <a:lnTo>
                    <a:pt x="253695" y="3708"/>
                  </a:lnTo>
                  <a:lnTo>
                    <a:pt x="232283" y="7670"/>
                  </a:lnTo>
                  <a:lnTo>
                    <a:pt x="213207" y="19558"/>
                  </a:lnTo>
                  <a:lnTo>
                    <a:pt x="209219" y="23456"/>
                  </a:lnTo>
                  <a:lnTo>
                    <a:pt x="203504" y="27012"/>
                  </a:lnTo>
                  <a:lnTo>
                    <a:pt x="197078" y="28206"/>
                  </a:lnTo>
                  <a:lnTo>
                    <a:pt x="190652" y="27012"/>
                  </a:lnTo>
                  <a:lnTo>
                    <a:pt x="184924" y="23456"/>
                  </a:lnTo>
                  <a:lnTo>
                    <a:pt x="173228" y="14439"/>
                  </a:lnTo>
                  <a:lnTo>
                    <a:pt x="160147" y="7886"/>
                  </a:lnTo>
                  <a:lnTo>
                    <a:pt x="146062" y="3937"/>
                  </a:lnTo>
                  <a:lnTo>
                    <a:pt x="131356" y="2717"/>
                  </a:lnTo>
                  <a:lnTo>
                    <a:pt x="124345" y="2857"/>
                  </a:lnTo>
                  <a:lnTo>
                    <a:pt x="91833" y="8521"/>
                  </a:lnTo>
                  <a:lnTo>
                    <a:pt x="64922" y="25590"/>
                  </a:lnTo>
                  <a:lnTo>
                    <a:pt x="46355" y="51498"/>
                  </a:lnTo>
                  <a:lnTo>
                    <a:pt x="38862" y="83654"/>
                  </a:lnTo>
                  <a:lnTo>
                    <a:pt x="38862" y="94221"/>
                  </a:lnTo>
                  <a:lnTo>
                    <a:pt x="77127" y="94221"/>
                  </a:lnTo>
                  <a:lnTo>
                    <a:pt x="77127" y="88125"/>
                  </a:lnTo>
                  <a:lnTo>
                    <a:pt x="79756" y="73482"/>
                  </a:lnTo>
                  <a:lnTo>
                    <a:pt x="87452" y="61341"/>
                  </a:lnTo>
                  <a:lnTo>
                    <a:pt x="99098" y="52908"/>
                  </a:lnTo>
                  <a:lnTo>
                    <a:pt x="113563" y="49390"/>
                  </a:lnTo>
                  <a:lnTo>
                    <a:pt x="130479" y="48818"/>
                  </a:lnTo>
                  <a:lnTo>
                    <a:pt x="141846" y="51168"/>
                  </a:lnTo>
                  <a:lnTo>
                    <a:pt x="152438" y="55892"/>
                  </a:lnTo>
                  <a:lnTo>
                    <a:pt x="161861" y="62865"/>
                  </a:lnTo>
                  <a:lnTo>
                    <a:pt x="188988" y="88544"/>
                  </a:lnTo>
                  <a:lnTo>
                    <a:pt x="200240" y="96939"/>
                  </a:lnTo>
                  <a:lnTo>
                    <a:pt x="212877" y="102679"/>
                  </a:lnTo>
                  <a:lnTo>
                    <a:pt x="226453" y="105587"/>
                  </a:lnTo>
                  <a:lnTo>
                    <a:pt x="240487" y="105537"/>
                  </a:lnTo>
                  <a:lnTo>
                    <a:pt x="242125" y="114134"/>
                  </a:lnTo>
                  <a:lnTo>
                    <a:pt x="274243" y="147320"/>
                  </a:lnTo>
                  <a:lnTo>
                    <a:pt x="295021" y="150736"/>
                  </a:lnTo>
                  <a:lnTo>
                    <a:pt x="315645" y="146494"/>
                  </a:lnTo>
                  <a:lnTo>
                    <a:pt x="333870" y="134632"/>
                  </a:lnTo>
                  <a:lnTo>
                    <a:pt x="337121" y="131546"/>
                  </a:lnTo>
                  <a:lnTo>
                    <a:pt x="342404" y="124320"/>
                  </a:lnTo>
                  <a:lnTo>
                    <a:pt x="360934" y="127165"/>
                  </a:lnTo>
                  <a:lnTo>
                    <a:pt x="379272" y="125183"/>
                  </a:lnTo>
                  <a:lnTo>
                    <a:pt x="396506" y="118605"/>
                  </a:lnTo>
                  <a:lnTo>
                    <a:pt x="411708" y="107657"/>
                  </a:lnTo>
                  <a:lnTo>
                    <a:pt x="426402" y="88265"/>
                  </a:lnTo>
                  <a:lnTo>
                    <a:pt x="432308" y="65532"/>
                  </a:lnTo>
                  <a:close/>
                </a:path>
                <a:path w="735330" h="678814">
                  <a:moveTo>
                    <a:pt x="735152" y="508812"/>
                  </a:moveTo>
                  <a:lnTo>
                    <a:pt x="565492" y="508812"/>
                  </a:lnTo>
                  <a:lnTo>
                    <a:pt x="565492" y="453948"/>
                  </a:lnTo>
                  <a:lnTo>
                    <a:pt x="565492" y="337566"/>
                  </a:lnTo>
                  <a:lnTo>
                    <a:pt x="498970" y="372046"/>
                  </a:lnTo>
                  <a:lnTo>
                    <a:pt x="498970" y="545401"/>
                  </a:lnTo>
                  <a:lnTo>
                    <a:pt x="498970" y="620217"/>
                  </a:lnTo>
                  <a:lnTo>
                    <a:pt x="399173" y="620217"/>
                  </a:lnTo>
                  <a:lnTo>
                    <a:pt x="399173" y="545401"/>
                  </a:lnTo>
                  <a:lnTo>
                    <a:pt x="498970" y="545401"/>
                  </a:lnTo>
                  <a:lnTo>
                    <a:pt x="498970" y="372046"/>
                  </a:lnTo>
                  <a:lnTo>
                    <a:pt x="340944" y="453948"/>
                  </a:lnTo>
                  <a:lnTo>
                    <a:pt x="340944" y="337566"/>
                  </a:lnTo>
                  <a:lnTo>
                    <a:pt x="332638" y="341884"/>
                  </a:lnTo>
                  <a:lnTo>
                    <a:pt x="332638" y="545401"/>
                  </a:lnTo>
                  <a:lnTo>
                    <a:pt x="332638" y="620217"/>
                  </a:lnTo>
                  <a:lnTo>
                    <a:pt x="232841" y="620217"/>
                  </a:lnTo>
                  <a:lnTo>
                    <a:pt x="232841" y="545401"/>
                  </a:lnTo>
                  <a:lnTo>
                    <a:pt x="332638" y="545401"/>
                  </a:lnTo>
                  <a:lnTo>
                    <a:pt x="332638" y="341884"/>
                  </a:lnTo>
                  <a:lnTo>
                    <a:pt x="166306" y="428091"/>
                  </a:lnTo>
                  <a:lnTo>
                    <a:pt x="166306" y="545401"/>
                  </a:lnTo>
                  <a:lnTo>
                    <a:pt x="166306" y="620217"/>
                  </a:lnTo>
                  <a:lnTo>
                    <a:pt x="66522" y="620217"/>
                  </a:lnTo>
                  <a:lnTo>
                    <a:pt x="66522" y="545401"/>
                  </a:lnTo>
                  <a:lnTo>
                    <a:pt x="166306" y="545401"/>
                  </a:lnTo>
                  <a:lnTo>
                    <a:pt x="166306" y="428091"/>
                  </a:lnTo>
                  <a:lnTo>
                    <a:pt x="116420" y="453948"/>
                  </a:lnTo>
                  <a:lnTo>
                    <a:pt x="91414" y="113068"/>
                  </a:lnTo>
                  <a:lnTo>
                    <a:pt x="24930" y="113068"/>
                  </a:lnTo>
                  <a:lnTo>
                    <a:pt x="0" y="453948"/>
                  </a:lnTo>
                  <a:lnTo>
                    <a:pt x="0" y="678421"/>
                  </a:lnTo>
                  <a:lnTo>
                    <a:pt x="735152" y="678421"/>
                  </a:lnTo>
                  <a:lnTo>
                    <a:pt x="735152" y="620217"/>
                  </a:lnTo>
                  <a:lnTo>
                    <a:pt x="735152" y="545401"/>
                  </a:lnTo>
                  <a:lnTo>
                    <a:pt x="735152" y="508812"/>
                  </a:lnTo>
                  <a:close/>
                </a:path>
              </a:pathLst>
            </a:custGeom>
            <a:solidFill>
              <a:srgbClr val="BEC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14877" y="1325880"/>
              <a:ext cx="1553845" cy="1544955"/>
            </a:xfrm>
            <a:custGeom>
              <a:avLst/>
              <a:gdLst/>
              <a:ahLst/>
              <a:cxnLst/>
              <a:rect l="l" t="t" r="r" b="b"/>
              <a:pathLst>
                <a:path w="1553845" h="1544955">
                  <a:moveTo>
                    <a:pt x="1553718" y="0"/>
                  </a:moveTo>
                  <a:lnTo>
                    <a:pt x="0" y="0"/>
                  </a:lnTo>
                  <a:lnTo>
                    <a:pt x="0" y="1544574"/>
                  </a:lnTo>
                  <a:lnTo>
                    <a:pt x="1553718" y="1544574"/>
                  </a:lnTo>
                  <a:lnTo>
                    <a:pt x="155371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33472" y="1325880"/>
              <a:ext cx="581660" cy="2125980"/>
            </a:xfrm>
            <a:custGeom>
              <a:avLst/>
              <a:gdLst/>
              <a:ahLst/>
              <a:cxnLst/>
              <a:rect l="l" t="t" r="r" b="b"/>
              <a:pathLst>
                <a:path w="581660" h="2125979">
                  <a:moveTo>
                    <a:pt x="581405" y="0"/>
                  </a:moveTo>
                  <a:lnTo>
                    <a:pt x="0" y="581406"/>
                  </a:lnTo>
                  <a:lnTo>
                    <a:pt x="0" y="2125980"/>
                  </a:lnTo>
                  <a:lnTo>
                    <a:pt x="581405" y="1544574"/>
                  </a:lnTo>
                  <a:lnTo>
                    <a:pt x="581405" y="0"/>
                  </a:lnTo>
                  <a:close/>
                </a:path>
              </a:pathLst>
            </a:custGeom>
            <a:solidFill>
              <a:srgbClr val="7C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633472" y="2870454"/>
              <a:ext cx="2135505" cy="581660"/>
            </a:xfrm>
            <a:custGeom>
              <a:avLst/>
              <a:gdLst/>
              <a:ahLst/>
              <a:cxnLst/>
              <a:rect l="l" t="t" r="r" b="b"/>
              <a:pathLst>
                <a:path w="2135504" h="581660">
                  <a:moveTo>
                    <a:pt x="2135124" y="0"/>
                  </a:moveTo>
                  <a:lnTo>
                    <a:pt x="581405" y="0"/>
                  </a:lnTo>
                  <a:lnTo>
                    <a:pt x="0" y="581406"/>
                  </a:lnTo>
                  <a:lnTo>
                    <a:pt x="1553717" y="581406"/>
                  </a:lnTo>
                  <a:lnTo>
                    <a:pt x="2135124" y="0"/>
                  </a:lnTo>
                  <a:close/>
                </a:path>
              </a:pathLst>
            </a:custGeom>
            <a:solidFill>
              <a:srgbClr val="AEC7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214877" y="1325880"/>
            <a:ext cx="1553845" cy="154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Times New Roman"/>
              <a:cs typeface="Times New Roman"/>
            </a:endParaRPr>
          </a:p>
          <a:p>
            <a:pPr marL="9525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MANUFAKTUR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32207" y="1644055"/>
            <a:ext cx="715010" cy="718185"/>
          </a:xfrm>
          <a:custGeom>
            <a:avLst/>
            <a:gdLst/>
            <a:ahLst/>
            <a:cxnLst/>
            <a:rect l="l" t="t" r="r" b="b"/>
            <a:pathLst>
              <a:path w="715010" h="718185">
                <a:moveTo>
                  <a:pt x="115599" y="0"/>
                </a:moveTo>
                <a:lnTo>
                  <a:pt x="31527" y="0"/>
                </a:lnTo>
                <a:lnTo>
                  <a:pt x="0" y="432678"/>
                </a:lnTo>
                <a:lnTo>
                  <a:pt x="0" y="717618"/>
                </a:lnTo>
                <a:lnTo>
                  <a:pt x="714608" y="717618"/>
                </a:lnTo>
                <a:lnTo>
                  <a:pt x="714608" y="643746"/>
                </a:lnTo>
                <a:lnTo>
                  <a:pt x="84072" y="643746"/>
                </a:lnTo>
                <a:lnTo>
                  <a:pt x="84072" y="548762"/>
                </a:lnTo>
                <a:lnTo>
                  <a:pt x="714608" y="548762"/>
                </a:lnTo>
                <a:lnTo>
                  <a:pt x="714608" y="432678"/>
                </a:lnTo>
                <a:lnTo>
                  <a:pt x="147118" y="432678"/>
                </a:lnTo>
                <a:lnTo>
                  <a:pt x="115599" y="0"/>
                </a:lnTo>
                <a:close/>
              </a:path>
              <a:path w="715010" h="718185">
                <a:moveTo>
                  <a:pt x="294245" y="548762"/>
                </a:moveTo>
                <a:lnTo>
                  <a:pt x="210172" y="548762"/>
                </a:lnTo>
                <a:lnTo>
                  <a:pt x="210172" y="643746"/>
                </a:lnTo>
                <a:lnTo>
                  <a:pt x="294245" y="643746"/>
                </a:lnTo>
                <a:lnTo>
                  <a:pt x="294245" y="548762"/>
                </a:lnTo>
                <a:close/>
              </a:path>
              <a:path w="715010" h="718185">
                <a:moveTo>
                  <a:pt x="504426" y="548762"/>
                </a:moveTo>
                <a:lnTo>
                  <a:pt x="420354" y="548762"/>
                </a:lnTo>
                <a:lnTo>
                  <a:pt x="420354" y="643746"/>
                </a:lnTo>
                <a:lnTo>
                  <a:pt x="504426" y="643746"/>
                </a:lnTo>
                <a:lnTo>
                  <a:pt x="504426" y="548762"/>
                </a:lnTo>
                <a:close/>
              </a:path>
              <a:path w="715010" h="718185">
                <a:moveTo>
                  <a:pt x="714608" y="548762"/>
                </a:moveTo>
                <a:lnTo>
                  <a:pt x="630535" y="548762"/>
                </a:lnTo>
                <a:lnTo>
                  <a:pt x="630535" y="643746"/>
                </a:lnTo>
                <a:lnTo>
                  <a:pt x="714608" y="643746"/>
                </a:lnTo>
                <a:lnTo>
                  <a:pt x="714608" y="548762"/>
                </a:lnTo>
                <a:close/>
              </a:path>
              <a:path w="715010" h="718185">
                <a:moveTo>
                  <a:pt x="430863" y="284934"/>
                </a:moveTo>
                <a:lnTo>
                  <a:pt x="147118" y="432678"/>
                </a:lnTo>
                <a:lnTo>
                  <a:pt x="430863" y="432678"/>
                </a:lnTo>
                <a:lnTo>
                  <a:pt x="430863" y="284934"/>
                </a:lnTo>
                <a:close/>
              </a:path>
              <a:path w="715010" h="718185">
                <a:moveTo>
                  <a:pt x="714608" y="284934"/>
                </a:moveTo>
                <a:lnTo>
                  <a:pt x="430863" y="432678"/>
                </a:lnTo>
                <a:lnTo>
                  <a:pt x="714608" y="432678"/>
                </a:lnTo>
                <a:lnTo>
                  <a:pt x="714608" y="284934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0891" y="0"/>
            <a:ext cx="6311646" cy="1108710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M</a:t>
            </a:r>
            <a:r>
              <a:rPr dirty="0"/>
              <a:t>E</a:t>
            </a:r>
            <a:r>
              <a:rPr spc="-150" dirty="0"/>
              <a:t>T</a:t>
            </a:r>
            <a:r>
              <a:rPr spc="-35" dirty="0"/>
              <a:t>O</a:t>
            </a:r>
            <a:r>
              <a:rPr spc="-40" dirty="0"/>
              <a:t>D</a:t>
            </a:r>
            <a:r>
              <a:rPr spc="-70" dirty="0"/>
              <a:t>O</a:t>
            </a:r>
            <a:r>
              <a:rPr spc="-150" dirty="0"/>
              <a:t>L</a:t>
            </a:r>
            <a:r>
              <a:rPr spc="-35" dirty="0"/>
              <a:t>O</a:t>
            </a:r>
            <a:r>
              <a:rPr spc="-25" dirty="0"/>
              <a:t>G</a:t>
            </a:r>
            <a:r>
              <a:rPr spc="-5" dirty="0"/>
              <a:t>I</a:t>
            </a:r>
            <a:r>
              <a:rPr spc="-160" dirty="0"/>
              <a:t> </a:t>
            </a:r>
            <a:r>
              <a:rPr spc="-5" dirty="0"/>
              <a:t>P</a:t>
            </a:r>
            <a:r>
              <a:rPr spc="5" dirty="0"/>
              <a:t>E</a:t>
            </a:r>
            <a:r>
              <a:rPr spc="-40" dirty="0"/>
              <a:t>N</a:t>
            </a:r>
            <a:r>
              <a:rPr spc="-35" dirty="0"/>
              <a:t>I</a:t>
            </a:r>
            <a:r>
              <a:rPr spc="-45" dirty="0"/>
              <a:t>L</a:t>
            </a:r>
            <a:r>
              <a:rPr spc="-30" dirty="0"/>
              <a:t>A</a:t>
            </a:r>
            <a:r>
              <a:rPr spc="-35" dirty="0"/>
              <a:t>I</a:t>
            </a:r>
            <a:r>
              <a:rPr spc="-30" dirty="0"/>
              <a:t>A</a:t>
            </a:r>
            <a:r>
              <a:rPr spc="-5" dirty="0"/>
              <a:t>N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6</a:t>
            </a:fld>
            <a:endParaRPr spc="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434340" cy="82550"/>
          </a:xfrm>
          <a:custGeom>
            <a:avLst/>
            <a:gdLst/>
            <a:ahLst/>
            <a:cxnLst/>
            <a:rect l="l" t="t" r="r" b="b"/>
            <a:pathLst>
              <a:path w="434340" h="82550">
                <a:moveTo>
                  <a:pt x="0" y="82296"/>
                </a:moveTo>
                <a:lnTo>
                  <a:pt x="434340" y="82296"/>
                </a:lnTo>
                <a:lnTo>
                  <a:pt x="434340" y="0"/>
                </a:lnTo>
                <a:lnTo>
                  <a:pt x="0" y="0"/>
                </a:lnTo>
                <a:lnTo>
                  <a:pt x="0" y="822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10611" y="1920239"/>
            <a:ext cx="3479800" cy="82550"/>
          </a:xfrm>
          <a:custGeom>
            <a:avLst/>
            <a:gdLst/>
            <a:ahLst/>
            <a:cxnLst/>
            <a:rect l="l" t="t" r="r" b="b"/>
            <a:pathLst>
              <a:path w="3479800" h="82550">
                <a:moveTo>
                  <a:pt x="0" y="82296"/>
                </a:moveTo>
                <a:lnTo>
                  <a:pt x="3479291" y="82296"/>
                </a:lnTo>
                <a:lnTo>
                  <a:pt x="3479291" y="0"/>
                </a:lnTo>
                <a:lnTo>
                  <a:pt x="0" y="0"/>
                </a:lnTo>
                <a:lnTo>
                  <a:pt x="0" y="822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2002535"/>
            <a:ext cx="434340" cy="1449705"/>
          </a:xfrm>
          <a:custGeom>
            <a:avLst/>
            <a:gdLst/>
            <a:ahLst/>
            <a:cxnLst/>
            <a:rect l="l" t="t" r="r" b="b"/>
            <a:pathLst>
              <a:path w="434340" h="1449704">
                <a:moveTo>
                  <a:pt x="0" y="1449324"/>
                </a:moveTo>
                <a:lnTo>
                  <a:pt x="434340" y="1449324"/>
                </a:lnTo>
                <a:lnTo>
                  <a:pt x="434340" y="0"/>
                </a:lnTo>
                <a:lnTo>
                  <a:pt x="0" y="0"/>
                </a:lnTo>
                <a:lnTo>
                  <a:pt x="0" y="144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10611" y="2002535"/>
            <a:ext cx="3479800" cy="1449705"/>
          </a:xfrm>
          <a:custGeom>
            <a:avLst/>
            <a:gdLst/>
            <a:ahLst/>
            <a:cxnLst/>
            <a:rect l="l" t="t" r="r" b="b"/>
            <a:pathLst>
              <a:path w="3479800" h="1449704">
                <a:moveTo>
                  <a:pt x="0" y="1449324"/>
                </a:moveTo>
                <a:lnTo>
                  <a:pt x="3479291" y="1449324"/>
                </a:lnTo>
                <a:lnTo>
                  <a:pt x="3479291" y="0"/>
                </a:lnTo>
                <a:lnTo>
                  <a:pt x="0" y="0"/>
                </a:lnTo>
                <a:lnTo>
                  <a:pt x="0" y="144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5216" y="3451859"/>
            <a:ext cx="434340" cy="338455"/>
          </a:xfrm>
          <a:custGeom>
            <a:avLst/>
            <a:gdLst/>
            <a:ahLst/>
            <a:cxnLst/>
            <a:rect l="l" t="t" r="r" b="b"/>
            <a:pathLst>
              <a:path w="434340" h="338454">
                <a:moveTo>
                  <a:pt x="0" y="338327"/>
                </a:moveTo>
                <a:lnTo>
                  <a:pt x="434340" y="338327"/>
                </a:lnTo>
                <a:lnTo>
                  <a:pt x="43434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00505" y="1841754"/>
            <a:ext cx="11010265" cy="3841750"/>
            <a:chOff x="1000505" y="1841754"/>
            <a:chExt cx="11010265" cy="3841750"/>
          </a:xfrm>
        </p:grpSpPr>
        <p:sp>
          <p:nvSpPr>
            <p:cNvPr id="8" name="object 8"/>
            <p:cNvSpPr/>
            <p:nvPr/>
          </p:nvSpPr>
          <p:spPr>
            <a:xfrm>
              <a:off x="4201667" y="3451860"/>
              <a:ext cx="1888489" cy="338455"/>
            </a:xfrm>
            <a:custGeom>
              <a:avLst/>
              <a:gdLst/>
              <a:ahLst/>
              <a:cxnLst/>
              <a:rect l="l" t="t" r="r" b="b"/>
              <a:pathLst>
                <a:path w="1888489" h="338454">
                  <a:moveTo>
                    <a:pt x="0" y="338327"/>
                  </a:moveTo>
                  <a:lnTo>
                    <a:pt x="1888235" y="338327"/>
                  </a:lnTo>
                  <a:lnTo>
                    <a:pt x="1888235" y="0"/>
                  </a:lnTo>
                  <a:lnTo>
                    <a:pt x="0" y="0"/>
                  </a:lnTo>
                  <a:lnTo>
                    <a:pt x="0" y="33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10611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1591056" y="0"/>
                  </a:moveTo>
                  <a:lnTo>
                    <a:pt x="0" y="0"/>
                  </a:lnTo>
                  <a:lnTo>
                    <a:pt x="0" y="1591056"/>
                  </a:lnTo>
                  <a:lnTo>
                    <a:pt x="1591056" y="1591056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10611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0" y="1591056"/>
                  </a:moveTo>
                  <a:lnTo>
                    <a:pt x="1591056" y="1591056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105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19555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1591056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1056" y="1595627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19555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0" y="1595627"/>
                  </a:moveTo>
                  <a:lnTo>
                    <a:pt x="1591056" y="1595627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10611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1591056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1056" y="1595627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10611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0" y="1595627"/>
                  </a:moveTo>
                  <a:lnTo>
                    <a:pt x="1591056" y="1595627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36585" y="2215565"/>
              <a:ext cx="2325370" cy="2468880"/>
            </a:xfrm>
            <a:custGeom>
              <a:avLst/>
              <a:gdLst/>
              <a:ahLst/>
              <a:cxnLst/>
              <a:rect l="l" t="t" r="r" b="b"/>
              <a:pathLst>
                <a:path w="2325370" h="2468879">
                  <a:moveTo>
                    <a:pt x="488213" y="1992477"/>
                  </a:moveTo>
                  <a:lnTo>
                    <a:pt x="487273" y="1992477"/>
                  </a:lnTo>
                  <a:lnTo>
                    <a:pt x="433552" y="1992477"/>
                  </a:lnTo>
                  <a:lnTo>
                    <a:pt x="428840" y="1993417"/>
                  </a:lnTo>
                  <a:lnTo>
                    <a:pt x="424129" y="1996249"/>
                  </a:lnTo>
                  <a:lnTo>
                    <a:pt x="421297" y="2000021"/>
                  </a:lnTo>
                  <a:lnTo>
                    <a:pt x="385483" y="2038654"/>
                  </a:lnTo>
                  <a:lnTo>
                    <a:pt x="355320" y="1934057"/>
                  </a:lnTo>
                  <a:lnTo>
                    <a:pt x="352082" y="1928317"/>
                  </a:lnTo>
                  <a:lnTo>
                    <a:pt x="347078" y="1924164"/>
                  </a:lnTo>
                  <a:lnTo>
                    <a:pt x="341007" y="1922132"/>
                  </a:lnTo>
                  <a:lnTo>
                    <a:pt x="334581" y="1922754"/>
                  </a:lnTo>
                  <a:lnTo>
                    <a:pt x="329869" y="1924634"/>
                  </a:lnTo>
                  <a:lnTo>
                    <a:pt x="325158" y="1927466"/>
                  </a:lnTo>
                  <a:lnTo>
                    <a:pt x="266725" y="2082939"/>
                  </a:lnTo>
                  <a:lnTo>
                    <a:pt x="226199" y="1866214"/>
                  </a:lnTo>
                  <a:lnTo>
                    <a:pt x="217716" y="1860562"/>
                  </a:lnTo>
                  <a:lnTo>
                    <a:pt x="203581" y="1863394"/>
                  </a:lnTo>
                  <a:lnTo>
                    <a:pt x="198869" y="1868106"/>
                  </a:lnTo>
                  <a:lnTo>
                    <a:pt x="196037" y="1873758"/>
                  </a:lnTo>
                  <a:lnTo>
                    <a:pt x="155511" y="1992477"/>
                  </a:lnTo>
                  <a:lnTo>
                    <a:pt x="82003" y="1992477"/>
                  </a:lnTo>
                  <a:lnTo>
                    <a:pt x="82003" y="2030171"/>
                  </a:lnTo>
                  <a:lnTo>
                    <a:pt x="167767" y="2030171"/>
                  </a:lnTo>
                  <a:lnTo>
                    <a:pt x="175310" y="2029231"/>
                  </a:lnTo>
                  <a:lnTo>
                    <a:pt x="181902" y="2023579"/>
                  </a:lnTo>
                  <a:lnTo>
                    <a:pt x="183781" y="2016036"/>
                  </a:lnTo>
                  <a:lnTo>
                    <a:pt x="207340" y="1944420"/>
                  </a:lnTo>
                  <a:lnTo>
                    <a:pt x="245046" y="2147011"/>
                  </a:lnTo>
                  <a:lnTo>
                    <a:pt x="245986" y="2154542"/>
                  </a:lnTo>
                  <a:lnTo>
                    <a:pt x="252590" y="2160193"/>
                  </a:lnTo>
                  <a:lnTo>
                    <a:pt x="268605" y="2160193"/>
                  </a:lnTo>
                  <a:lnTo>
                    <a:pt x="275209" y="2156434"/>
                  </a:lnTo>
                  <a:lnTo>
                    <a:pt x="278028" y="2149830"/>
                  </a:lnTo>
                  <a:lnTo>
                    <a:pt x="338353" y="1991537"/>
                  </a:lnTo>
                  <a:lnTo>
                    <a:pt x="362864" y="2076335"/>
                  </a:lnTo>
                  <a:lnTo>
                    <a:pt x="365963" y="2082076"/>
                  </a:lnTo>
                  <a:lnTo>
                    <a:pt x="370751" y="2086229"/>
                  </a:lnTo>
                  <a:lnTo>
                    <a:pt x="376783" y="2088261"/>
                  </a:lnTo>
                  <a:lnTo>
                    <a:pt x="383590" y="2087651"/>
                  </a:lnTo>
                  <a:lnTo>
                    <a:pt x="386422" y="2086698"/>
                  </a:lnTo>
                  <a:lnTo>
                    <a:pt x="389255" y="2084819"/>
                  </a:lnTo>
                  <a:lnTo>
                    <a:pt x="442036" y="2030171"/>
                  </a:lnTo>
                  <a:lnTo>
                    <a:pt x="488213" y="2030171"/>
                  </a:lnTo>
                  <a:lnTo>
                    <a:pt x="488213" y="1992477"/>
                  </a:lnTo>
                  <a:close/>
                </a:path>
                <a:path w="2325370" h="2468879">
                  <a:moveTo>
                    <a:pt x="745756" y="2402827"/>
                  </a:moveTo>
                  <a:lnTo>
                    <a:pt x="740981" y="2377922"/>
                  </a:lnTo>
                  <a:lnTo>
                    <a:pt x="726668" y="2356193"/>
                  </a:lnTo>
                  <a:lnTo>
                    <a:pt x="609803" y="2238400"/>
                  </a:lnTo>
                  <a:lnTo>
                    <a:pt x="600151" y="2230869"/>
                  </a:lnTo>
                  <a:lnTo>
                    <a:pt x="597230" y="2228583"/>
                  </a:lnTo>
                  <a:lnTo>
                    <a:pt x="582701" y="2222030"/>
                  </a:lnTo>
                  <a:lnTo>
                    <a:pt x="574306" y="2220506"/>
                  </a:lnTo>
                  <a:lnTo>
                    <a:pt x="567118" y="2219198"/>
                  </a:lnTo>
                  <a:lnTo>
                    <a:pt x="551370" y="2220506"/>
                  </a:lnTo>
                  <a:lnTo>
                    <a:pt x="508952" y="2179040"/>
                  </a:lnTo>
                  <a:lnTo>
                    <a:pt x="533984" y="2140318"/>
                  </a:lnTo>
                  <a:lnTo>
                    <a:pt x="552310" y="2098243"/>
                  </a:lnTo>
                  <a:lnTo>
                    <a:pt x="563562" y="2053691"/>
                  </a:lnTo>
                  <a:lnTo>
                    <a:pt x="567385" y="2007552"/>
                  </a:lnTo>
                  <a:lnTo>
                    <a:pt x="563918" y="1961349"/>
                  </a:lnTo>
                  <a:lnTo>
                    <a:pt x="553364" y="1917534"/>
                  </a:lnTo>
                  <a:lnTo>
                    <a:pt x="536295" y="1876679"/>
                  </a:lnTo>
                  <a:lnTo>
                    <a:pt x="513321" y="1839353"/>
                  </a:lnTo>
                  <a:lnTo>
                    <a:pt x="510743" y="1836331"/>
                  </a:lnTo>
                  <a:lnTo>
                    <a:pt x="510743" y="2007552"/>
                  </a:lnTo>
                  <a:lnTo>
                    <a:pt x="506222" y="2052040"/>
                  </a:lnTo>
                  <a:lnTo>
                    <a:pt x="492988" y="2094420"/>
                  </a:lnTo>
                  <a:lnTo>
                    <a:pt x="472071" y="2132825"/>
                  </a:lnTo>
                  <a:lnTo>
                    <a:pt x="444385" y="2166328"/>
                  </a:lnTo>
                  <a:lnTo>
                    <a:pt x="410883" y="2194001"/>
                  </a:lnTo>
                  <a:lnTo>
                    <a:pt x="372465" y="2214905"/>
                  </a:lnTo>
                  <a:lnTo>
                    <a:pt x="330073" y="2228138"/>
                  </a:lnTo>
                  <a:lnTo>
                    <a:pt x="284632" y="2232749"/>
                  </a:lnTo>
                  <a:lnTo>
                    <a:pt x="238925" y="2228177"/>
                  </a:lnTo>
                  <a:lnTo>
                    <a:pt x="196405" y="2215045"/>
                  </a:lnTo>
                  <a:lnTo>
                    <a:pt x="157975" y="2194242"/>
                  </a:lnTo>
                  <a:lnTo>
                    <a:pt x="124523" y="2166683"/>
                  </a:lnTo>
                  <a:lnTo>
                    <a:pt x="96951" y="2133231"/>
                  </a:lnTo>
                  <a:lnTo>
                    <a:pt x="76149" y="2094814"/>
                  </a:lnTo>
                  <a:lnTo>
                    <a:pt x="63017" y="2052307"/>
                  </a:lnTo>
                  <a:lnTo>
                    <a:pt x="58432" y="2006612"/>
                  </a:lnTo>
                  <a:lnTo>
                    <a:pt x="63017" y="1960918"/>
                  </a:lnTo>
                  <a:lnTo>
                    <a:pt x="76149" y="1918411"/>
                  </a:lnTo>
                  <a:lnTo>
                    <a:pt x="96951" y="1879993"/>
                  </a:lnTo>
                  <a:lnTo>
                    <a:pt x="124523" y="1846554"/>
                  </a:lnTo>
                  <a:lnTo>
                    <a:pt x="157975" y="1818982"/>
                  </a:lnTo>
                  <a:lnTo>
                    <a:pt x="196405" y="1798193"/>
                  </a:lnTo>
                  <a:lnTo>
                    <a:pt x="238925" y="1785048"/>
                  </a:lnTo>
                  <a:lnTo>
                    <a:pt x="284632" y="1780476"/>
                  </a:lnTo>
                  <a:lnTo>
                    <a:pt x="330339" y="1785048"/>
                  </a:lnTo>
                  <a:lnTo>
                    <a:pt x="372859" y="1798193"/>
                  </a:lnTo>
                  <a:lnTo>
                    <a:pt x="411289" y="1818982"/>
                  </a:lnTo>
                  <a:lnTo>
                    <a:pt x="444741" y="1846554"/>
                  </a:lnTo>
                  <a:lnTo>
                    <a:pt x="472313" y="1879993"/>
                  </a:lnTo>
                  <a:lnTo>
                    <a:pt x="493115" y="1918411"/>
                  </a:lnTo>
                  <a:lnTo>
                    <a:pt x="506260" y="1960918"/>
                  </a:lnTo>
                  <a:lnTo>
                    <a:pt x="510641" y="2004733"/>
                  </a:lnTo>
                  <a:lnTo>
                    <a:pt x="510743" y="2007552"/>
                  </a:lnTo>
                  <a:lnTo>
                    <a:pt x="510743" y="1836331"/>
                  </a:lnTo>
                  <a:lnTo>
                    <a:pt x="485038" y="1806155"/>
                  </a:lnTo>
                  <a:lnTo>
                    <a:pt x="455307" y="1780476"/>
                  </a:lnTo>
                  <a:lnTo>
                    <a:pt x="414883" y="1754403"/>
                  </a:lnTo>
                  <a:lnTo>
                    <a:pt x="374205" y="1737004"/>
                  </a:lnTo>
                  <a:lnTo>
                    <a:pt x="330593" y="1726031"/>
                  </a:lnTo>
                  <a:lnTo>
                    <a:pt x="284632" y="1722056"/>
                  </a:lnTo>
                  <a:lnTo>
                    <a:pt x="238671" y="1725523"/>
                  </a:lnTo>
                  <a:lnTo>
                    <a:pt x="195046" y="1736077"/>
                  </a:lnTo>
                  <a:lnTo>
                    <a:pt x="154330" y="1753133"/>
                  </a:lnTo>
                  <a:lnTo>
                    <a:pt x="117132" y="1776107"/>
                  </a:lnTo>
                  <a:lnTo>
                    <a:pt x="83997" y="1804390"/>
                  </a:lnTo>
                  <a:lnTo>
                    <a:pt x="55537" y="1837385"/>
                  </a:lnTo>
                  <a:lnTo>
                    <a:pt x="32321" y="1874520"/>
                  </a:lnTo>
                  <a:lnTo>
                    <a:pt x="14947" y="1915172"/>
                  </a:lnTo>
                  <a:lnTo>
                    <a:pt x="3975" y="1958784"/>
                  </a:lnTo>
                  <a:lnTo>
                    <a:pt x="0" y="2004733"/>
                  </a:lnTo>
                  <a:lnTo>
                    <a:pt x="3467" y="2050681"/>
                  </a:lnTo>
                  <a:lnTo>
                    <a:pt x="14020" y="2094293"/>
                  </a:lnTo>
                  <a:lnTo>
                    <a:pt x="31089" y="2134997"/>
                  </a:lnTo>
                  <a:lnTo>
                    <a:pt x="54063" y="2172195"/>
                  </a:lnTo>
                  <a:lnTo>
                    <a:pt x="82346" y="2205304"/>
                  </a:lnTo>
                  <a:lnTo>
                    <a:pt x="115366" y="2233765"/>
                  </a:lnTo>
                  <a:lnTo>
                    <a:pt x="152501" y="2256967"/>
                  </a:lnTo>
                  <a:lnTo>
                    <a:pt x="193179" y="2274341"/>
                  </a:lnTo>
                  <a:lnTo>
                    <a:pt x="236791" y="2285314"/>
                  </a:lnTo>
                  <a:lnTo>
                    <a:pt x="282752" y="2289289"/>
                  </a:lnTo>
                  <a:lnTo>
                    <a:pt x="329057" y="2285454"/>
                  </a:lnTo>
                  <a:lnTo>
                    <a:pt x="374053" y="2274214"/>
                  </a:lnTo>
                  <a:lnTo>
                    <a:pt x="416750" y="2255901"/>
                  </a:lnTo>
                  <a:lnTo>
                    <a:pt x="453199" y="2232749"/>
                  </a:lnTo>
                  <a:lnTo>
                    <a:pt x="456171" y="2230869"/>
                  </a:lnTo>
                  <a:lnTo>
                    <a:pt x="497636" y="2272322"/>
                  </a:lnTo>
                  <a:lnTo>
                    <a:pt x="496722" y="2288489"/>
                  </a:lnTo>
                  <a:lnTo>
                    <a:pt x="499529" y="2304135"/>
                  </a:lnTo>
                  <a:lnTo>
                    <a:pt x="633361" y="2449474"/>
                  </a:lnTo>
                  <a:lnTo>
                    <a:pt x="680021" y="2468549"/>
                  </a:lnTo>
                  <a:lnTo>
                    <a:pt x="704938" y="2463787"/>
                  </a:lnTo>
                  <a:lnTo>
                    <a:pt x="726668" y="2449474"/>
                  </a:lnTo>
                  <a:lnTo>
                    <a:pt x="740981" y="2427744"/>
                  </a:lnTo>
                  <a:lnTo>
                    <a:pt x="745756" y="2402827"/>
                  </a:lnTo>
                  <a:close/>
                </a:path>
                <a:path w="2325370" h="2468879">
                  <a:moveTo>
                    <a:pt x="2261184" y="1703349"/>
                  </a:moveTo>
                  <a:lnTo>
                    <a:pt x="2242337" y="1677035"/>
                  </a:lnTo>
                  <a:lnTo>
                    <a:pt x="2215794" y="1660550"/>
                  </a:lnTo>
                  <a:lnTo>
                    <a:pt x="2184997" y="1655229"/>
                  </a:lnTo>
                  <a:lnTo>
                    <a:pt x="2153412" y="1662366"/>
                  </a:lnTo>
                  <a:lnTo>
                    <a:pt x="2142109" y="1668564"/>
                  </a:lnTo>
                  <a:lnTo>
                    <a:pt x="2131974" y="1676425"/>
                  </a:lnTo>
                  <a:lnTo>
                    <a:pt x="2123198" y="1685772"/>
                  </a:lnTo>
                  <a:lnTo>
                    <a:pt x="2115947" y="1696440"/>
                  </a:lnTo>
                  <a:lnTo>
                    <a:pt x="1822094" y="1696440"/>
                  </a:lnTo>
                  <a:lnTo>
                    <a:pt x="1800644" y="1672196"/>
                  </a:lnTo>
                  <a:lnTo>
                    <a:pt x="1772539" y="1658531"/>
                  </a:lnTo>
                  <a:lnTo>
                    <a:pt x="1741347" y="1656397"/>
                  </a:lnTo>
                  <a:lnTo>
                    <a:pt x="1710677" y="1666760"/>
                  </a:lnTo>
                  <a:lnTo>
                    <a:pt x="1700276" y="1673936"/>
                  </a:lnTo>
                  <a:lnTo>
                    <a:pt x="1691144" y="1682559"/>
                  </a:lnTo>
                  <a:lnTo>
                    <a:pt x="1683448" y="1692478"/>
                  </a:lnTo>
                  <a:lnTo>
                    <a:pt x="1677339" y="1703539"/>
                  </a:lnTo>
                  <a:lnTo>
                    <a:pt x="1745284" y="1703349"/>
                  </a:lnTo>
                  <a:lnTo>
                    <a:pt x="1764626" y="1737385"/>
                  </a:lnTo>
                  <a:lnTo>
                    <a:pt x="1744992" y="1771383"/>
                  </a:lnTo>
                  <a:lnTo>
                    <a:pt x="1676819" y="1771383"/>
                  </a:lnTo>
                  <a:lnTo>
                    <a:pt x="1695665" y="1797697"/>
                  </a:lnTo>
                  <a:lnTo>
                    <a:pt x="1722221" y="1814182"/>
                  </a:lnTo>
                  <a:lnTo>
                    <a:pt x="1753006" y="1819516"/>
                  </a:lnTo>
                  <a:lnTo>
                    <a:pt x="1784578" y="1812366"/>
                  </a:lnTo>
                  <a:lnTo>
                    <a:pt x="1795907" y="1806168"/>
                  </a:lnTo>
                  <a:lnTo>
                    <a:pt x="1806041" y="1798320"/>
                  </a:lnTo>
                  <a:lnTo>
                    <a:pt x="1814817" y="1788985"/>
                  </a:lnTo>
                  <a:lnTo>
                    <a:pt x="1822069" y="1778317"/>
                  </a:lnTo>
                  <a:lnTo>
                    <a:pt x="2115947" y="1778317"/>
                  </a:lnTo>
                  <a:lnTo>
                    <a:pt x="2137410" y="1802549"/>
                  </a:lnTo>
                  <a:lnTo>
                    <a:pt x="2165515" y="1816201"/>
                  </a:lnTo>
                  <a:lnTo>
                    <a:pt x="2196706" y="1818322"/>
                  </a:lnTo>
                  <a:lnTo>
                    <a:pt x="2227376" y="1807946"/>
                  </a:lnTo>
                  <a:lnTo>
                    <a:pt x="2237790" y="1800796"/>
                  </a:lnTo>
                  <a:lnTo>
                    <a:pt x="2246909" y="1792173"/>
                  </a:lnTo>
                  <a:lnTo>
                    <a:pt x="2254605" y="1782254"/>
                  </a:lnTo>
                  <a:lnTo>
                    <a:pt x="2260701" y="1771192"/>
                  </a:lnTo>
                  <a:lnTo>
                    <a:pt x="2192578" y="1771192"/>
                  </a:lnTo>
                  <a:lnTo>
                    <a:pt x="2173440" y="1737385"/>
                  </a:lnTo>
                  <a:lnTo>
                    <a:pt x="2193086" y="1703349"/>
                  </a:lnTo>
                  <a:lnTo>
                    <a:pt x="2261184" y="1703349"/>
                  </a:lnTo>
                  <a:close/>
                </a:path>
                <a:path w="2325370" h="2468879">
                  <a:moveTo>
                    <a:pt x="2288565" y="2127186"/>
                  </a:moveTo>
                  <a:lnTo>
                    <a:pt x="2284095" y="2105266"/>
                  </a:lnTo>
                  <a:lnTo>
                    <a:pt x="2272017" y="2087372"/>
                  </a:lnTo>
                  <a:lnTo>
                    <a:pt x="2254110" y="2075281"/>
                  </a:lnTo>
                  <a:lnTo>
                    <a:pt x="2232190" y="2070798"/>
                  </a:lnTo>
                  <a:lnTo>
                    <a:pt x="2232190" y="2145969"/>
                  </a:lnTo>
                  <a:lnTo>
                    <a:pt x="2232190" y="2164765"/>
                  </a:lnTo>
                  <a:lnTo>
                    <a:pt x="2230678" y="2172081"/>
                  </a:lnTo>
                  <a:lnTo>
                    <a:pt x="2226665" y="2178037"/>
                  </a:lnTo>
                  <a:lnTo>
                    <a:pt x="2220696" y="2182063"/>
                  </a:lnTo>
                  <a:lnTo>
                    <a:pt x="2213368" y="2183561"/>
                  </a:lnTo>
                  <a:lnTo>
                    <a:pt x="2157006" y="2183561"/>
                  </a:lnTo>
                  <a:lnTo>
                    <a:pt x="2149652" y="2182063"/>
                  </a:lnTo>
                  <a:lnTo>
                    <a:pt x="2143671" y="2178037"/>
                  </a:lnTo>
                  <a:lnTo>
                    <a:pt x="2139645" y="2172068"/>
                  </a:lnTo>
                  <a:lnTo>
                    <a:pt x="2138159" y="2164765"/>
                  </a:lnTo>
                  <a:lnTo>
                    <a:pt x="2138159" y="2145969"/>
                  </a:lnTo>
                  <a:lnTo>
                    <a:pt x="2139645" y="2138654"/>
                  </a:lnTo>
                  <a:lnTo>
                    <a:pt x="2143696" y="2132685"/>
                  </a:lnTo>
                  <a:lnTo>
                    <a:pt x="2149678" y="2128659"/>
                  </a:lnTo>
                  <a:lnTo>
                    <a:pt x="2157006" y="2127186"/>
                  </a:lnTo>
                  <a:lnTo>
                    <a:pt x="2213368" y="2127186"/>
                  </a:lnTo>
                  <a:lnTo>
                    <a:pt x="2220696" y="2128672"/>
                  </a:lnTo>
                  <a:lnTo>
                    <a:pt x="2226665" y="2132698"/>
                  </a:lnTo>
                  <a:lnTo>
                    <a:pt x="2230691" y="2138667"/>
                  </a:lnTo>
                  <a:lnTo>
                    <a:pt x="2232190" y="2145969"/>
                  </a:lnTo>
                  <a:lnTo>
                    <a:pt x="2232190" y="2070798"/>
                  </a:lnTo>
                  <a:lnTo>
                    <a:pt x="2191829" y="1975853"/>
                  </a:lnTo>
                  <a:lnTo>
                    <a:pt x="2191829" y="2070798"/>
                  </a:lnTo>
                  <a:lnTo>
                    <a:pt x="1799869" y="2070798"/>
                  </a:lnTo>
                  <a:lnTo>
                    <a:pt x="1799869" y="2145969"/>
                  </a:lnTo>
                  <a:lnTo>
                    <a:pt x="1799869" y="2164765"/>
                  </a:lnTo>
                  <a:lnTo>
                    <a:pt x="1798370" y="2172081"/>
                  </a:lnTo>
                  <a:lnTo>
                    <a:pt x="1794344" y="2178037"/>
                  </a:lnTo>
                  <a:lnTo>
                    <a:pt x="1788375" y="2182063"/>
                  </a:lnTo>
                  <a:lnTo>
                    <a:pt x="1781073" y="2183561"/>
                  </a:lnTo>
                  <a:lnTo>
                    <a:pt x="1724672" y="2183561"/>
                  </a:lnTo>
                  <a:lnTo>
                    <a:pt x="1717370" y="2182063"/>
                  </a:lnTo>
                  <a:lnTo>
                    <a:pt x="1711401" y="2178037"/>
                  </a:lnTo>
                  <a:lnTo>
                    <a:pt x="1707375" y="2172068"/>
                  </a:lnTo>
                  <a:lnTo>
                    <a:pt x="1705889" y="2164765"/>
                  </a:lnTo>
                  <a:lnTo>
                    <a:pt x="1705889" y="2145969"/>
                  </a:lnTo>
                  <a:lnTo>
                    <a:pt x="1707388" y="2138654"/>
                  </a:lnTo>
                  <a:lnTo>
                    <a:pt x="1711401" y="2132698"/>
                  </a:lnTo>
                  <a:lnTo>
                    <a:pt x="1717370" y="2128672"/>
                  </a:lnTo>
                  <a:lnTo>
                    <a:pt x="1724672" y="2127186"/>
                  </a:lnTo>
                  <a:lnTo>
                    <a:pt x="1781073" y="2127186"/>
                  </a:lnTo>
                  <a:lnTo>
                    <a:pt x="1788375" y="2128672"/>
                  </a:lnTo>
                  <a:lnTo>
                    <a:pt x="1794344" y="2132698"/>
                  </a:lnTo>
                  <a:lnTo>
                    <a:pt x="1798383" y="2138667"/>
                  </a:lnTo>
                  <a:lnTo>
                    <a:pt x="1799869" y="2145969"/>
                  </a:lnTo>
                  <a:lnTo>
                    <a:pt x="1799869" y="2070798"/>
                  </a:lnTo>
                  <a:lnTo>
                    <a:pt x="1746300" y="2070798"/>
                  </a:lnTo>
                  <a:lnTo>
                    <a:pt x="1800809" y="1941144"/>
                  </a:lnTo>
                  <a:lnTo>
                    <a:pt x="1803692" y="1934337"/>
                  </a:lnTo>
                  <a:lnTo>
                    <a:pt x="1810372" y="1929879"/>
                  </a:lnTo>
                  <a:lnTo>
                    <a:pt x="2119541" y="1929841"/>
                  </a:lnTo>
                  <a:lnTo>
                    <a:pt x="2125878" y="1929879"/>
                  </a:lnTo>
                  <a:lnTo>
                    <a:pt x="2132520" y="1934337"/>
                  </a:lnTo>
                  <a:lnTo>
                    <a:pt x="2135428" y="1941144"/>
                  </a:lnTo>
                  <a:lnTo>
                    <a:pt x="2191829" y="2070798"/>
                  </a:lnTo>
                  <a:lnTo>
                    <a:pt x="2191829" y="1975853"/>
                  </a:lnTo>
                  <a:lnTo>
                    <a:pt x="2172271" y="1929828"/>
                  </a:lnTo>
                  <a:lnTo>
                    <a:pt x="2135924" y="1894649"/>
                  </a:lnTo>
                  <a:lnTo>
                    <a:pt x="2119414" y="1892300"/>
                  </a:lnTo>
                  <a:lnTo>
                    <a:pt x="1818716" y="1892300"/>
                  </a:lnTo>
                  <a:lnTo>
                    <a:pt x="1775421" y="1912658"/>
                  </a:lnTo>
                  <a:lnTo>
                    <a:pt x="1705889" y="2070798"/>
                  </a:lnTo>
                  <a:lnTo>
                    <a:pt x="1683956" y="2075281"/>
                  </a:lnTo>
                  <a:lnTo>
                    <a:pt x="1666062" y="2087372"/>
                  </a:lnTo>
                  <a:lnTo>
                    <a:pt x="1653971" y="2105266"/>
                  </a:lnTo>
                  <a:lnTo>
                    <a:pt x="1649488" y="2127186"/>
                  </a:lnTo>
                  <a:lnTo>
                    <a:pt x="1649488" y="2277516"/>
                  </a:lnTo>
                  <a:lnTo>
                    <a:pt x="1652473" y="2292121"/>
                  </a:lnTo>
                  <a:lnTo>
                    <a:pt x="1660537" y="2304059"/>
                  </a:lnTo>
                  <a:lnTo>
                    <a:pt x="1672475" y="2312111"/>
                  </a:lnTo>
                  <a:lnTo>
                    <a:pt x="1687093" y="2315095"/>
                  </a:lnTo>
                  <a:lnTo>
                    <a:pt x="1705889" y="2315095"/>
                  </a:lnTo>
                  <a:lnTo>
                    <a:pt x="1705889" y="2380856"/>
                  </a:lnTo>
                  <a:lnTo>
                    <a:pt x="1708861" y="2395474"/>
                  </a:lnTo>
                  <a:lnTo>
                    <a:pt x="1716925" y="2407412"/>
                  </a:lnTo>
                  <a:lnTo>
                    <a:pt x="1728876" y="2415463"/>
                  </a:lnTo>
                  <a:lnTo>
                    <a:pt x="1743468" y="2418448"/>
                  </a:lnTo>
                  <a:lnTo>
                    <a:pt x="1762315" y="2418448"/>
                  </a:lnTo>
                  <a:lnTo>
                    <a:pt x="1776920" y="2415463"/>
                  </a:lnTo>
                  <a:lnTo>
                    <a:pt x="1788883" y="2407374"/>
                  </a:lnTo>
                  <a:lnTo>
                    <a:pt x="1796935" y="2395448"/>
                  </a:lnTo>
                  <a:lnTo>
                    <a:pt x="1799920" y="2380856"/>
                  </a:lnTo>
                  <a:lnTo>
                    <a:pt x="1799920" y="2315095"/>
                  </a:lnTo>
                  <a:lnTo>
                    <a:pt x="2138286" y="2315095"/>
                  </a:lnTo>
                  <a:lnTo>
                    <a:pt x="2138286" y="2380856"/>
                  </a:lnTo>
                  <a:lnTo>
                    <a:pt x="2141270" y="2395474"/>
                  </a:lnTo>
                  <a:lnTo>
                    <a:pt x="2149297" y="2407374"/>
                  </a:lnTo>
                  <a:lnTo>
                    <a:pt x="2161209" y="2415438"/>
                  </a:lnTo>
                  <a:lnTo>
                    <a:pt x="2175802" y="2418448"/>
                  </a:lnTo>
                  <a:lnTo>
                    <a:pt x="2194598" y="2418448"/>
                  </a:lnTo>
                  <a:lnTo>
                    <a:pt x="2209215" y="2415463"/>
                  </a:lnTo>
                  <a:lnTo>
                    <a:pt x="2221166" y="2407374"/>
                  </a:lnTo>
                  <a:lnTo>
                    <a:pt x="2229205" y="2395448"/>
                  </a:lnTo>
                  <a:lnTo>
                    <a:pt x="2232190" y="2380856"/>
                  </a:lnTo>
                  <a:lnTo>
                    <a:pt x="2232190" y="2315095"/>
                  </a:lnTo>
                  <a:lnTo>
                    <a:pt x="2250973" y="2315095"/>
                  </a:lnTo>
                  <a:lnTo>
                    <a:pt x="2265591" y="2312111"/>
                  </a:lnTo>
                  <a:lnTo>
                    <a:pt x="2277529" y="2304059"/>
                  </a:lnTo>
                  <a:lnTo>
                    <a:pt x="2285581" y="2292121"/>
                  </a:lnTo>
                  <a:lnTo>
                    <a:pt x="2288565" y="2277516"/>
                  </a:lnTo>
                  <a:lnTo>
                    <a:pt x="2288565" y="2183561"/>
                  </a:lnTo>
                  <a:lnTo>
                    <a:pt x="2288565" y="2127186"/>
                  </a:lnTo>
                  <a:close/>
                </a:path>
                <a:path w="2325370" h="2468879">
                  <a:moveTo>
                    <a:pt x="2325001" y="284924"/>
                  </a:moveTo>
                  <a:lnTo>
                    <a:pt x="2240940" y="328701"/>
                  </a:lnTo>
                  <a:lnTo>
                    <a:pt x="2240940" y="548754"/>
                  </a:lnTo>
                  <a:lnTo>
                    <a:pt x="2240940" y="643737"/>
                  </a:lnTo>
                  <a:lnTo>
                    <a:pt x="2114829" y="643737"/>
                  </a:lnTo>
                  <a:lnTo>
                    <a:pt x="2114829" y="548754"/>
                  </a:lnTo>
                  <a:lnTo>
                    <a:pt x="2240940" y="548754"/>
                  </a:lnTo>
                  <a:lnTo>
                    <a:pt x="2240940" y="328701"/>
                  </a:lnTo>
                  <a:lnTo>
                    <a:pt x="2041258" y="432676"/>
                  </a:lnTo>
                  <a:lnTo>
                    <a:pt x="2041258" y="284924"/>
                  </a:lnTo>
                  <a:lnTo>
                    <a:pt x="2030755" y="290398"/>
                  </a:lnTo>
                  <a:lnTo>
                    <a:pt x="2030755" y="548754"/>
                  </a:lnTo>
                  <a:lnTo>
                    <a:pt x="2030755" y="643737"/>
                  </a:lnTo>
                  <a:lnTo>
                    <a:pt x="1904644" y="643737"/>
                  </a:lnTo>
                  <a:lnTo>
                    <a:pt x="1904644" y="548754"/>
                  </a:lnTo>
                  <a:lnTo>
                    <a:pt x="2030755" y="548754"/>
                  </a:lnTo>
                  <a:lnTo>
                    <a:pt x="2030755" y="290398"/>
                  </a:lnTo>
                  <a:lnTo>
                    <a:pt x="1820570" y="399846"/>
                  </a:lnTo>
                  <a:lnTo>
                    <a:pt x="1820570" y="548754"/>
                  </a:lnTo>
                  <a:lnTo>
                    <a:pt x="1820570" y="643737"/>
                  </a:lnTo>
                  <a:lnTo>
                    <a:pt x="1694472" y="643737"/>
                  </a:lnTo>
                  <a:lnTo>
                    <a:pt x="1694472" y="548754"/>
                  </a:lnTo>
                  <a:lnTo>
                    <a:pt x="1820570" y="548754"/>
                  </a:lnTo>
                  <a:lnTo>
                    <a:pt x="1820570" y="399846"/>
                  </a:lnTo>
                  <a:lnTo>
                    <a:pt x="1757514" y="432676"/>
                  </a:lnTo>
                  <a:lnTo>
                    <a:pt x="1725993" y="0"/>
                  </a:lnTo>
                  <a:lnTo>
                    <a:pt x="1641932" y="0"/>
                  </a:lnTo>
                  <a:lnTo>
                    <a:pt x="1610398" y="432676"/>
                  </a:lnTo>
                  <a:lnTo>
                    <a:pt x="1610398" y="717613"/>
                  </a:lnTo>
                  <a:lnTo>
                    <a:pt x="2325001" y="717613"/>
                  </a:lnTo>
                  <a:lnTo>
                    <a:pt x="2325001" y="643737"/>
                  </a:lnTo>
                  <a:lnTo>
                    <a:pt x="2325001" y="548754"/>
                  </a:lnTo>
                  <a:lnTo>
                    <a:pt x="2325001" y="432676"/>
                  </a:lnTo>
                  <a:lnTo>
                    <a:pt x="2325001" y="284924"/>
                  </a:lnTo>
                  <a:close/>
                </a:path>
              </a:pathLst>
            </a:custGeom>
            <a:solidFill>
              <a:srgbClr val="BEC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60620" y="2171700"/>
              <a:ext cx="7050405" cy="3511550"/>
            </a:xfrm>
            <a:custGeom>
              <a:avLst/>
              <a:gdLst/>
              <a:ahLst/>
              <a:cxnLst/>
              <a:rect l="l" t="t" r="r" b="b"/>
              <a:pathLst>
                <a:path w="7050405" h="3511550">
                  <a:moveTo>
                    <a:pt x="7050024" y="0"/>
                  </a:moveTo>
                  <a:lnTo>
                    <a:pt x="0" y="0"/>
                  </a:lnTo>
                  <a:lnTo>
                    <a:pt x="0" y="3511296"/>
                  </a:lnTo>
                  <a:lnTo>
                    <a:pt x="7050024" y="3511296"/>
                  </a:lnTo>
                  <a:lnTo>
                    <a:pt x="7050024" y="0"/>
                  </a:lnTo>
                  <a:close/>
                </a:path>
              </a:pathLst>
            </a:custGeom>
            <a:solidFill>
              <a:srgbClr val="EAECE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199245" y="2259342"/>
              <a:ext cx="1678305" cy="553720"/>
            </a:xfrm>
            <a:custGeom>
              <a:avLst/>
              <a:gdLst/>
              <a:ahLst/>
              <a:cxnLst/>
              <a:rect l="l" t="t" r="r" b="b"/>
              <a:pathLst>
                <a:path w="1678304" h="553719">
                  <a:moveTo>
                    <a:pt x="576059" y="0"/>
                  </a:moveTo>
                  <a:lnTo>
                    <a:pt x="507492" y="0"/>
                  </a:lnTo>
                  <a:lnTo>
                    <a:pt x="50292" y="0"/>
                  </a:lnTo>
                  <a:lnTo>
                    <a:pt x="0" y="0"/>
                  </a:lnTo>
                  <a:lnTo>
                    <a:pt x="0" y="278879"/>
                  </a:lnTo>
                  <a:lnTo>
                    <a:pt x="50292" y="278879"/>
                  </a:lnTo>
                  <a:lnTo>
                    <a:pt x="507492" y="278879"/>
                  </a:lnTo>
                  <a:lnTo>
                    <a:pt x="576059" y="278879"/>
                  </a:lnTo>
                  <a:lnTo>
                    <a:pt x="576059" y="0"/>
                  </a:lnTo>
                  <a:close/>
                </a:path>
                <a:path w="1678304" h="553719">
                  <a:moveTo>
                    <a:pt x="1101852" y="0"/>
                  </a:moveTo>
                  <a:lnTo>
                    <a:pt x="576072" y="0"/>
                  </a:lnTo>
                  <a:lnTo>
                    <a:pt x="576072" y="278879"/>
                  </a:lnTo>
                  <a:lnTo>
                    <a:pt x="1101852" y="278879"/>
                  </a:lnTo>
                  <a:lnTo>
                    <a:pt x="1101852" y="0"/>
                  </a:lnTo>
                  <a:close/>
                </a:path>
                <a:path w="1678304" h="553719">
                  <a:moveTo>
                    <a:pt x="1677924" y="274307"/>
                  </a:moveTo>
                  <a:lnTo>
                    <a:pt x="1623060" y="274307"/>
                  </a:lnTo>
                  <a:lnTo>
                    <a:pt x="1175004" y="274307"/>
                  </a:lnTo>
                  <a:lnTo>
                    <a:pt x="1124712" y="274307"/>
                  </a:lnTo>
                  <a:lnTo>
                    <a:pt x="1124712" y="553199"/>
                  </a:lnTo>
                  <a:lnTo>
                    <a:pt x="1175004" y="553199"/>
                  </a:lnTo>
                  <a:lnTo>
                    <a:pt x="1623060" y="553199"/>
                  </a:lnTo>
                  <a:lnTo>
                    <a:pt x="1677924" y="553199"/>
                  </a:lnTo>
                  <a:lnTo>
                    <a:pt x="1677924" y="274307"/>
                  </a:lnTo>
                  <a:close/>
                </a:path>
              </a:pathLst>
            </a:custGeom>
            <a:solidFill>
              <a:srgbClr val="298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60620" y="1325880"/>
            <a:ext cx="7050405" cy="676910"/>
          </a:xfrm>
          <a:prstGeom prst="rect">
            <a:avLst/>
          </a:prstGeom>
          <a:solidFill>
            <a:srgbClr val="EAECEC"/>
          </a:solidFill>
        </p:spPr>
        <p:txBody>
          <a:bodyPr vert="horz" wrap="square" lIns="0" tIns="6731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530"/>
              </a:spcBef>
            </a:pPr>
            <a:r>
              <a:rPr sz="3200" b="1" spc="-5" dirty="0">
                <a:solidFill>
                  <a:srgbClr val="475455"/>
                </a:solidFill>
                <a:latin typeface="Calibri"/>
                <a:cs typeface="Calibri"/>
              </a:rPr>
              <a:t>ASPEK</a:t>
            </a:r>
            <a:r>
              <a:rPr sz="3200" b="1" spc="-10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475455"/>
                </a:solidFill>
                <a:latin typeface="Calibri"/>
                <a:cs typeface="Calibri"/>
              </a:rPr>
              <a:t>PERAKITAN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45659" y="2238832"/>
            <a:ext cx="61074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Aspek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Perakitan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KBLBB</a:t>
            </a:r>
            <a:r>
              <a:rPr sz="1800" spc="-20" dirty="0">
                <a:latin typeface="Calibri"/>
                <a:cs typeface="Calibri"/>
              </a:rPr>
              <a:t> Roda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untuk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440" dirty="0"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2020-2023</a:t>
            </a:r>
            <a:r>
              <a:rPr sz="1800" b="1" spc="5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meliputi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62368" y="2533650"/>
            <a:ext cx="1271270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ts val="2105"/>
              </a:lnSpc>
            </a:pP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tenaga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kerja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86597" y="2513838"/>
            <a:ext cx="3655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r>
              <a:rPr sz="1800" b="1" spc="4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84644" y="3082289"/>
            <a:ext cx="988060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ts val="2105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alat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kerja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58196" y="3082289"/>
            <a:ext cx="558165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2105"/>
              </a:lnSpc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25409" y="3062732"/>
            <a:ext cx="3655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844165" algn="l"/>
              </a:tabLst>
            </a:pP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	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45659" y="2513838"/>
            <a:ext cx="15824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3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em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aa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TKDN,</a:t>
            </a:r>
            <a:endParaRPr sz="1800">
              <a:latin typeface="Calibri"/>
              <a:cs typeface="Calibri"/>
            </a:endParaRPr>
          </a:p>
          <a:p>
            <a:pPr marL="342900" marR="87630" indent="-343535">
              <a:lnSpc>
                <a:spcPct val="100000"/>
              </a:lnSpc>
              <a:buAutoNum type="arabicPeriod" startAt="2"/>
              <a:tabLst>
                <a:tab pos="342900" algn="l"/>
                <a:tab pos="343535" algn="l"/>
              </a:tabLst>
            </a:pPr>
            <a:r>
              <a:rPr sz="1800" spc="-3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10" dirty="0">
                <a:latin typeface="Calibri"/>
                <a:cs typeface="Calibri"/>
              </a:rPr>
              <a:t>gg</a:t>
            </a:r>
            <a:r>
              <a:rPr sz="1800" spc="-10" dirty="0">
                <a:latin typeface="Calibri"/>
                <a:cs typeface="Calibri"/>
              </a:rPr>
              <a:t>un</a:t>
            </a:r>
            <a:r>
              <a:rPr sz="1800" dirty="0">
                <a:latin typeface="Calibri"/>
                <a:cs typeface="Calibri"/>
              </a:rPr>
              <a:t>aan  </a:t>
            </a:r>
            <a:r>
              <a:rPr sz="1800" spc="-5" dirty="0">
                <a:latin typeface="Calibri"/>
                <a:cs typeface="Calibri"/>
              </a:rPr>
              <a:t>TKDN.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99244" y="3905250"/>
            <a:ext cx="2135505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3340">
              <a:lnSpc>
                <a:spcPts val="2110"/>
              </a:lnSpc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2024</a:t>
            </a:r>
            <a:r>
              <a:rPr sz="1800" b="1" spc="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selanjutnya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45659" y="3886327"/>
            <a:ext cx="401192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Aspek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Perakitan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KBLBB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Roda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meliputi</a:t>
            </a:r>
            <a:r>
              <a:rPr sz="1800" dirty="0">
                <a:latin typeface="Calibri"/>
                <a:cs typeface="Calibri"/>
              </a:rPr>
              <a:t> 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62368" y="4453890"/>
            <a:ext cx="1271270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ts val="2115"/>
              </a:lnSpc>
            </a:pP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tenaga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kerja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23956" y="4453890"/>
            <a:ext cx="439420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3975">
              <a:lnSpc>
                <a:spcPts val="2115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86597" y="4435220"/>
            <a:ext cx="3541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729865" algn="l"/>
              </a:tabLst>
            </a:pP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	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84644" y="5002529"/>
            <a:ext cx="988060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ts val="2115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alat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kerja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25409" y="4983937"/>
            <a:ext cx="2201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diperhitungkan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958196" y="5002529"/>
            <a:ext cx="443865" cy="279400"/>
          </a:xfrm>
          <a:prstGeom prst="rect">
            <a:avLst/>
          </a:prstGeom>
          <a:solidFill>
            <a:srgbClr val="2980B8"/>
          </a:solidFill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2115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455909" y="4983937"/>
            <a:ext cx="8115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45659" y="4435220"/>
            <a:ext cx="15824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marR="5080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spc="-3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em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aa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  </a:t>
            </a:r>
            <a:r>
              <a:rPr sz="1800" spc="-5" dirty="0">
                <a:latin typeface="Calibri"/>
                <a:cs typeface="Calibri"/>
              </a:rPr>
              <a:t>TKDN,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buAutoNum type="arabicPeriod"/>
              <a:tabLst>
                <a:tab pos="342900" algn="l"/>
                <a:tab pos="343535" algn="l"/>
              </a:tabLst>
            </a:pPr>
            <a:r>
              <a:rPr sz="1800" spc="-5" dirty="0">
                <a:latin typeface="Calibri"/>
                <a:cs typeface="Calibri"/>
              </a:rPr>
              <a:t>Penggunaan</a:t>
            </a:r>
            <a:endParaRPr sz="18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TKDN.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000505" y="1841754"/>
            <a:ext cx="3800475" cy="3777615"/>
            <a:chOff x="1000505" y="1841754"/>
            <a:chExt cx="3800475" cy="3777615"/>
          </a:xfrm>
        </p:grpSpPr>
        <p:sp>
          <p:nvSpPr>
            <p:cNvPr id="37" name="object 37"/>
            <p:cNvSpPr/>
            <p:nvPr/>
          </p:nvSpPr>
          <p:spPr>
            <a:xfrm>
              <a:off x="1019555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1591056" y="0"/>
                  </a:moveTo>
                  <a:lnTo>
                    <a:pt x="0" y="0"/>
                  </a:lnTo>
                  <a:lnTo>
                    <a:pt x="0" y="1591056"/>
                  </a:lnTo>
                  <a:lnTo>
                    <a:pt x="1591056" y="1591056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19555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0" y="1591056"/>
                  </a:moveTo>
                  <a:lnTo>
                    <a:pt x="1591056" y="1591056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105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452473" y="2289987"/>
              <a:ext cx="735330" cy="678815"/>
            </a:xfrm>
            <a:custGeom>
              <a:avLst/>
              <a:gdLst/>
              <a:ahLst/>
              <a:cxnLst/>
              <a:rect l="l" t="t" r="r" b="b"/>
              <a:pathLst>
                <a:path w="735330" h="678814">
                  <a:moveTo>
                    <a:pt x="432308" y="65532"/>
                  </a:moveTo>
                  <a:lnTo>
                    <a:pt x="417106" y="21196"/>
                  </a:lnTo>
                  <a:lnTo>
                    <a:pt x="365772" y="0"/>
                  </a:lnTo>
                  <a:lnTo>
                    <a:pt x="340702" y="5156"/>
                  </a:lnTo>
                  <a:lnTo>
                    <a:pt x="312788" y="23075"/>
                  </a:lnTo>
                  <a:lnTo>
                    <a:pt x="306362" y="24244"/>
                  </a:lnTo>
                  <a:lnTo>
                    <a:pt x="299935" y="23075"/>
                  </a:lnTo>
                  <a:lnTo>
                    <a:pt x="275107" y="7670"/>
                  </a:lnTo>
                  <a:lnTo>
                    <a:pt x="253695" y="3708"/>
                  </a:lnTo>
                  <a:lnTo>
                    <a:pt x="232283" y="7670"/>
                  </a:lnTo>
                  <a:lnTo>
                    <a:pt x="213207" y="19558"/>
                  </a:lnTo>
                  <a:lnTo>
                    <a:pt x="209219" y="23456"/>
                  </a:lnTo>
                  <a:lnTo>
                    <a:pt x="203504" y="27012"/>
                  </a:lnTo>
                  <a:lnTo>
                    <a:pt x="197078" y="28206"/>
                  </a:lnTo>
                  <a:lnTo>
                    <a:pt x="190652" y="27012"/>
                  </a:lnTo>
                  <a:lnTo>
                    <a:pt x="184924" y="23456"/>
                  </a:lnTo>
                  <a:lnTo>
                    <a:pt x="173228" y="14439"/>
                  </a:lnTo>
                  <a:lnTo>
                    <a:pt x="160147" y="7886"/>
                  </a:lnTo>
                  <a:lnTo>
                    <a:pt x="146062" y="3937"/>
                  </a:lnTo>
                  <a:lnTo>
                    <a:pt x="131356" y="2717"/>
                  </a:lnTo>
                  <a:lnTo>
                    <a:pt x="124345" y="2857"/>
                  </a:lnTo>
                  <a:lnTo>
                    <a:pt x="91833" y="8521"/>
                  </a:lnTo>
                  <a:lnTo>
                    <a:pt x="64922" y="25590"/>
                  </a:lnTo>
                  <a:lnTo>
                    <a:pt x="46355" y="51498"/>
                  </a:lnTo>
                  <a:lnTo>
                    <a:pt x="38862" y="83654"/>
                  </a:lnTo>
                  <a:lnTo>
                    <a:pt x="38862" y="94221"/>
                  </a:lnTo>
                  <a:lnTo>
                    <a:pt x="77127" y="94221"/>
                  </a:lnTo>
                  <a:lnTo>
                    <a:pt x="77127" y="88125"/>
                  </a:lnTo>
                  <a:lnTo>
                    <a:pt x="79756" y="73482"/>
                  </a:lnTo>
                  <a:lnTo>
                    <a:pt x="87452" y="61341"/>
                  </a:lnTo>
                  <a:lnTo>
                    <a:pt x="99098" y="52908"/>
                  </a:lnTo>
                  <a:lnTo>
                    <a:pt x="113563" y="49390"/>
                  </a:lnTo>
                  <a:lnTo>
                    <a:pt x="130479" y="48818"/>
                  </a:lnTo>
                  <a:lnTo>
                    <a:pt x="141846" y="51168"/>
                  </a:lnTo>
                  <a:lnTo>
                    <a:pt x="152438" y="55892"/>
                  </a:lnTo>
                  <a:lnTo>
                    <a:pt x="161861" y="62865"/>
                  </a:lnTo>
                  <a:lnTo>
                    <a:pt x="188988" y="88544"/>
                  </a:lnTo>
                  <a:lnTo>
                    <a:pt x="200240" y="96939"/>
                  </a:lnTo>
                  <a:lnTo>
                    <a:pt x="212877" y="102679"/>
                  </a:lnTo>
                  <a:lnTo>
                    <a:pt x="226453" y="105587"/>
                  </a:lnTo>
                  <a:lnTo>
                    <a:pt x="240487" y="105537"/>
                  </a:lnTo>
                  <a:lnTo>
                    <a:pt x="242125" y="114134"/>
                  </a:lnTo>
                  <a:lnTo>
                    <a:pt x="274243" y="147320"/>
                  </a:lnTo>
                  <a:lnTo>
                    <a:pt x="295021" y="150736"/>
                  </a:lnTo>
                  <a:lnTo>
                    <a:pt x="315645" y="146494"/>
                  </a:lnTo>
                  <a:lnTo>
                    <a:pt x="333870" y="134632"/>
                  </a:lnTo>
                  <a:lnTo>
                    <a:pt x="337121" y="131546"/>
                  </a:lnTo>
                  <a:lnTo>
                    <a:pt x="342404" y="124320"/>
                  </a:lnTo>
                  <a:lnTo>
                    <a:pt x="360934" y="127165"/>
                  </a:lnTo>
                  <a:lnTo>
                    <a:pt x="379272" y="125183"/>
                  </a:lnTo>
                  <a:lnTo>
                    <a:pt x="396506" y="118605"/>
                  </a:lnTo>
                  <a:lnTo>
                    <a:pt x="411708" y="107657"/>
                  </a:lnTo>
                  <a:lnTo>
                    <a:pt x="426402" y="88265"/>
                  </a:lnTo>
                  <a:lnTo>
                    <a:pt x="432308" y="65532"/>
                  </a:lnTo>
                  <a:close/>
                </a:path>
                <a:path w="735330" h="678814">
                  <a:moveTo>
                    <a:pt x="735152" y="508812"/>
                  </a:moveTo>
                  <a:lnTo>
                    <a:pt x="565492" y="508812"/>
                  </a:lnTo>
                  <a:lnTo>
                    <a:pt x="565492" y="453948"/>
                  </a:lnTo>
                  <a:lnTo>
                    <a:pt x="565492" y="337566"/>
                  </a:lnTo>
                  <a:lnTo>
                    <a:pt x="498970" y="372046"/>
                  </a:lnTo>
                  <a:lnTo>
                    <a:pt x="498970" y="545401"/>
                  </a:lnTo>
                  <a:lnTo>
                    <a:pt x="498970" y="620217"/>
                  </a:lnTo>
                  <a:lnTo>
                    <a:pt x="399173" y="620217"/>
                  </a:lnTo>
                  <a:lnTo>
                    <a:pt x="399173" y="545401"/>
                  </a:lnTo>
                  <a:lnTo>
                    <a:pt x="498970" y="545401"/>
                  </a:lnTo>
                  <a:lnTo>
                    <a:pt x="498970" y="372046"/>
                  </a:lnTo>
                  <a:lnTo>
                    <a:pt x="340944" y="453948"/>
                  </a:lnTo>
                  <a:lnTo>
                    <a:pt x="340944" y="337566"/>
                  </a:lnTo>
                  <a:lnTo>
                    <a:pt x="332638" y="341884"/>
                  </a:lnTo>
                  <a:lnTo>
                    <a:pt x="332638" y="545401"/>
                  </a:lnTo>
                  <a:lnTo>
                    <a:pt x="332638" y="620217"/>
                  </a:lnTo>
                  <a:lnTo>
                    <a:pt x="232841" y="620217"/>
                  </a:lnTo>
                  <a:lnTo>
                    <a:pt x="232841" y="545401"/>
                  </a:lnTo>
                  <a:lnTo>
                    <a:pt x="332638" y="545401"/>
                  </a:lnTo>
                  <a:lnTo>
                    <a:pt x="332638" y="341884"/>
                  </a:lnTo>
                  <a:lnTo>
                    <a:pt x="166306" y="428091"/>
                  </a:lnTo>
                  <a:lnTo>
                    <a:pt x="166306" y="545401"/>
                  </a:lnTo>
                  <a:lnTo>
                    <a:pt x="166306" y="620217"/>
                  </a:lnTo>
                  <a:lnTo>
                    <a:pt x="66522" y="620217"/>
                  </a:lnTo>
                  <a:lnTo>
                    <a:pt x="66522" y="545401"/>
                  </a:lnTo>
                  <a:lnTo>
                    <a:pt x="166306" y="545401"/>
                  </a:lnTo>
                  <a:lnTo>
                    <a:pt x="166306" y="428091"/>
                  </a:lnTo>
                  <a:lnTo>
                    <a:pt x="116420" y="453948"/>
                  </a:lnTo>
                  <a:lnTo>
                    <a:pt x="91414" y="113068"/>
                  </a:lnTo>
                  <a:lnTo>
                    <a:pt x="24930" y="113068"/>
                  </a:lnTo>
                  <a:lnTo>
                    <a:pt x="0" y="453948"/>
                  </a:lnTo>
                  <a:lnTo>
                    <a:pt x="0" y="678421"/>
                  </a:lnTo>
                  <a:lnTo>
                    <a:pt x="735152" y="678421"/>
                  </a:lnTo>
                  <a:lnTo>
                    <a:pt x="735152" y="620217"/>
                  </a:lnTo>
                  <a:lnTo>
                    <a:pt x="735152" y="545401"/>
                  </a:lnTo>
                  <a:lnTo>
                    <a:pt x="735152" y="508812"/>
                  </a:lnTo>
                  <a:close/>
                </a:path>
              </a:pathLst>
            </a:custGeom>
            <a:solidFill>
              <a:srgbClr val="BEC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46882" y="4074414"/>
              <a:ext cx="1553845" cy="1544955"/>
            </a:xfrm>
            <a:custGeom>
              <a:avLst/>
              <a:gdLst/>
              <a:ahLst/>
              <a:cxnLst/>
              <a:rect l="l" t="t" r="r" b="b"/>
              <a:pathLst>
                <a:path w="1553845" h="1544954">
                  <a:moveTo>
                    <a:pt x="1553718" y="0"/>
                  </a:moveTo>
                  <a:lnTo>
                    <a:pt x="0" y="0"/>
                  </a:lnTo>
                  <a:lnTo>
                    <a:pt x="0" y="1544574"/>
                  </a:lnTo>
                  <a:lnTo>
                    <a:pt x="1553718" y="1544574"/>
                  </a:lnTo>
                  <a:lnTo>
                    <a:pt x="1553718" y="0"/>
                  </a:lnTo>
                  <a:close/>
                </a:path>
              </a:pathLst>
            </a:custGeom>
            <a:solidFill>
              <a:srgbClr val="298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65476" y="3493008"/>
              <a:ext cx="581660" cy="2125980"/>
            </a:xfrm>
            <a:custGeom>
              <a:avLst/>
              <a:gdLst/>
              <a:ahLst/>
              <a:cxnLst/>
              <a:rect l="l" t="t" r="r" b="b"/>
              <a:pathLst>
                <a:path w="581660" h="2125979">
                  <a:moveTo>
                    <a:pt x="0" y="0"/>
                  </a:moveTo>
                  <a:lnTo>
                    <a:pt x="0" y="1544573"/>
                  </a:lnTo>
                  <a:lnTo>
                    <a:pt x="581406" y="2125979"/>
                  </a:lnTo>
                  <a:lnTo>
                    <a:pt x="581406" y="5814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67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65476" y="3493008"/>
              <a:ext cx="2135505" cy="581660"/>
            </a:xfrm>
            <a:custGeom>
              <a:avLst/>
              <a:gdLst/>
              <a:ahLst/>
              <a:cxnLst/>
              <a:rect l="l" t="t" r="r" b="b"/>
              <a:pathLst>
                <a:path w="2135504" h="581660">
                  <a:moveTo>
                    <a:pt x="1553718" y="0"/>
                  </a:moveTo>
                  <a:lnTo>
                    <a:pt x="0" y="0"/>
                  </a:lnTo>
                  <a:lnTo>
                    <a:pt x="581406" y="581405"/>
                  </a:lnTo>
                  <a:lnTo>
                    <a:pt x="2135124" y="581405"/>
                  </a:lnTo>
                  <a:lnTo>
                    <a:pt x="1553718" y="0"/>
                  </a:lnTo>
                  <a:close/>
                </a:path>
              </a:pathLst>
            </a:custGeom>
            <a:solidFill>
              <a:srgbClr val="5299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246882" y="4074414"/>
            <a:ext cx="1553845" cy="1544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imes New Roman"/>
              <a:cs typeface="Times New Roman"/>
            </a:endParaRPr>
          </a:p>
          <a:p>
            <a:pPr marL="21907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PERAKITAN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671290" y="4263986"/>
            <a:ext cx="639445" cy="763270"/>
          </a:xfrm>
          <a:custGeom>
            <a:avLst/>
            <a:gdLst/>
            <a:ahLst/>
            <a:cxnLst/>
            <a:rect l="l" t="t" r="r" b="b"/>
            <a:pathLst>
              <a:path w="639445" h="763270">
                <a:moveTo>
                  <a:pt x="611695" y="48120"/>
                </a:moveTo>
                <a:lnTo>
                  <a:pt x="592848" y="21805"/>
                </a:lnTo>
                <a:lnTo>
                  <a:pt x="566305" y="5321"/>
                </a:lnTo>
                <a:lnTo>
                  <a:pt x="535508" y="0"/>
                </a:lnTo>
                <a:lnTo>
                  <a:pt x="503923" y="7137"/>
                </a:lnTo>
                <a:lnTo>
                  <a:pt x="492620" y="13335"/>
                </a:lnTo>
                <a:lnTo>
                  <a:pt x="482485" y="21196"/>
                </a:lnTo>
                <a:lnTo>
                  <a:pt x="473710" y="30543"/>
                </a:lnTo>
                <a:lnTo>
                  <a:pt x="466458" y="41211"/>
                </a:lnTo>
                <a:lnTo>
                  <a:pt x="172605" y="41211"/>
                </a:lnTo>
                <a:lnTo>
                  <a:pt x="151155" y="16967"/>
                </a:lnTo>
                <a:lnTo>
                  <a:pt x="123050" y="3302"/>
                </a:lnTo>
                <a:lnTo>
                  <a:pt x="91859" y="1168"/>
                </a:lnTo>
                <a:lnTo>
                  <a:pt x="61188" y="11531"/>
                </a:lnTo>
                <a:lnTo>
                  <a:pt x="50787" y="18707"/>
                </a:lnTo>
                <a:lnTo>
                  <a:pt x="41656" y="27330"/>
                </a:lnTo>
                <a:lnTo>
                  <a:pt x="33959" y="37249"/>
                </a:lnTo>
                <a:lnTo>
                  <a:pt x="27851" y="48310"/>
                </a:lnTo>
                <a:lnTo>
                  <a:pt x="95796" y="48120"/>
                </a:lnTo>
                <a:lnTo>
                  <a:pt x="115138" y="82156"/>
                </a:lnTo>
                <a:lnTo>
                  <a:pt x="95504" y="116154"/>
                </a:lnTo>
                <a:lnTo>
                  <a:pt x="27330" y="116154"/>
                </a:lnTo>
                <a:lnTo>
                  <a:pt x="46177" y="142468"/>
                </a:lnTo>
                <a:lnTo>
                  <a:pt x="72732" y="158953"/>
                </a:lnTo>
                <a:lnTo>
                  <a:pt x="103517" y="164287"/>
                </a:lnTo>
                <a:lnTo>
                  <a:pt x="135089" y="157137"/>
                </a:lnTo>
                <a:lnTo>
                  <a:pt x="146418" y="150939"/>
                </a:lnTo>
                <a:lnTo>
                  <a:pt x="156552" y="143090"/>
                </a:lnTo>
                <a:lnTo>
                  <a:pt x="165328" y="133756"/>
                </a:lnTo>
                <a:lnTo>
                  <a:pt x="172580" y="123088"/>
                </a:lnTo>
                <a:lnTo>
                  <a:pt x="466458" y="123088"/>
                </a:lnTo>
                <a:lnTo>
                  <a:pt x="487921" y="147320"/>
                </a:lnTo>
                <a:lnTo>
                  <a:pt x="516026" y="160972"/>
                </a:lnTo>
                <a:lnTo>
                  <a:pt x="547217" y="163093"/>
                </a:lnTo>
                <a:lnTo>
                  <a:pt x="577888" y="152717"/>
                </a:lnTo>
                <a:lnTo>
                  <a:pt x="588302" y="145567"/>
                </a:lnTo>
                <a:lnTo>
                  <a:pt x="597420" y="136944"/>
                </a:lnTo>
                <a:lnTo>
                  <a:pt x="605116" y="127025"/>
                </a:lnTo>
                <a:lnTo>
                  <a:pt x="611212" y="115963"/>
                </a:lnTo>
                <a:lnTo>
                  <a:pt x="543090" y="115963"/>
                </a:lnTo>
                <a:lnTo>
                  <a:pt x="523951" y="82156"/>
                </a:lnTo>
                <a:lnTo>
                  <a:pt x="543598" y="48120"/>
                </a:lnTo>
                <a:lnTo>
                  <a:pt x="611695" y="48120"/>
                </a:lnTo>
                <a:close/>
              </a:path>
              <a:path w="639445" h="763270">
                <a:moveTo>
                  <a:pt x="639076" y="471957"/>
                </a:moveTo>
                <a:lnTo>
                  <a:pt x="634606" y="450037"/>
                </a:lnTo>
                <a:lnTo>
                  <a:pt x="622528" y="432142"/>
                </a:lnTo>
                <a:lnTo>
                  <a:pt x="604621" y="420052"/>
                </a:lnTo>
                <a:lnTo>
                  <a:pt x="582701" y="415569"/>
                </a:lnTo>
                <a:lnTo>
                  <a:pt x="582701" y="490740"/>
                </a:lnTo>
                <a:lnTo>
                  <a:pt x="582701" y="509536"/>
                </a:lnTo>
                <a:lnTo>
                  <a:pt x="581190" y="516851"/>
                </a:lnTo>
                <a:lnTo>
                  <a:pt x="577176" y="522808"/>
                </a:lnTo>
                <a:lnTo>
                  <a:pt x="571207" y="526834"/>
                </a:lnTo>
                <a:lnTo>
                  <a:pt x="563880" y="528332"/>
                </a:lnTo>
                <a:lnTo>
                  <a:pt x="507517" y="528332"/>
                </a:lnTo>
                <a:lnTo>
                  <a:pt x="500164" y="526834"/>
                </a:lnTo>
                <a:lnTo>
                  <a:pt x="494182" y="522808"/>
                </a:lnTo>
                <a:lnTo>
                  <a:pt x="490156" y="516839"/>
                </a:lnTo>
                <a:lnTo>
                  <a:pt x="488670" y="509536"/>
                </a:lnTo>
                <a:lnTo>
                  <a:pt x="488670" y="490740"/>
                </a:lnTo>
                <a:lnTo>
                  <a:pt x="490156" y="483425"/>
                </a:lnTo>
                <a:lnTo>
                  <a:pt x="494207" y="477456"/>
                </a:lnTo>
                <a:lnTo>
                  <a:pt x="500189" y="473430"/>
                </a:lnTo>
                <a:lnTo>
                  <a:pt x="507517" y="471957"/>
                </a:lnTo>
                <a:lnTo>
                  <a:pt x="563880" y="471957"/>
                </a:lnTo>
                <a:lnTo>
                  <a:pt x="571207" y="473443"/>
                </a:lnTo>
                <a:lnTo>
                  <a:pt x="577176" y="477469"/>
                </a:lnTo>
                <a:lnTo>
                  <a:pt x="581202" y="483438"/>
                </a:lnTo>
                <a:lnTo>
                  <a:pt x="582701" y="490740"/>
                </a:lnTo>
                <a:lnTo>
                  <a:pt x="582701" y="415569"/>
                </a:lnTo>
                <a:lnTo>
                  <a:pt x="542340" y="320624"/>
                </a:lnTo>
                <a:lnTo>
                  <a:pt x="542340" y="415569"/>
                </a:lnTo>
                <a:lnTo>
                  <a:pt x="150380" y="415569"/>
                </a:lnTo>
                <a:lnTo>
                  <a:pt x="150380" y="490740"/>
                </a:lnTo>
                <a:lnTo>
                  <a:pt x="150380" y="509536"/>
                </a:lnTo>
                <a:lnTo>
                  <a:pt x="148882" y="516851"/>
                </a:lnTo>
                <a:lnTo>
                  <a:pt x="144856" y="522808"/>
                </a:lnTo>
                <a:lnTo>
                  <a:pt x="138887" y="526834"/>
                </a:lnTo>
                <a:lnTo>
                  <a:pt x="131584" y="528332"/>
                </a:lnTo>
                <a:lnTo>
                  <a:pt x="75184" y="528332"/>
                </a:lnTo>
                <a:lnTo>
                  <a:pt x="67881" y="526834"/>
                </a:lnTo>
                <a:lnTo>
                  <a:pt x="61912" y="522808"/>
                </a:lnTo>
                <a:lnTo>
                  <a:pt x="57886" y="516839"/>
                </a:lnTo>
                <a:lnTo>
                  <a:pt x="56400" y="509536"/>
                </a:lnTo>
                <a:lnTo>
                  <a:pt x="56400" y="490740"/>
                </a:lnTo>
                <a:lnTo>
                  <a:pt x="57899" y="483425"/>
                </a:lnTo>
                <a:lnTo>
                  <a:pt x="61912" y="477469"/>
                </a:lnTo>
                <a:lnTo>
                  <a:pt x="67881" y="473443"/>
                </a:lnTo>
                <a:lnTo>
                  <a:pt x="75184" y="471957"/>
                </a:lnTo>
                <a:lnTo>
                  <a:pt x="131584" y="471957"/>
                </a:lnTo>
                <a:lnTo>
                  <a:pt x="138887" y="473443"/>
                </a:lnTo>
                <a:lnTo>
                  <a:pt x="144856" y="477469"/>
                </a:lnTo>
                <a:lnTo>
                  <a:pt x="148894" y="483438"/>
                </a:lnTo>
                <a:lnTo>
                  <a:pt x="150380" y="490740"/>
                </a:lnTo>
                <a:lnTo>
                  <a:pt x="150380" y="415569"/>
                </a:lnTo>
                <a:lnTo>
                  <a:pt x="96812" y="415569"/>
                </a:lnTo>
                <a:lnTo>
                  <a:pt x="151320" y="285915"/>
                </a:lnTo>
                <a:lnTo>
                  <a:pt x="154203" y="279107"/>
                </a:lnTo>
                <a:lnTo>
                  <a:pt x="160883" y="274650"/>
                </a:lnTo>
                <a:lnTo>
                  <a:pt x="470052" y="274612"/>
                </a:lnTo>
                <a:lnTo>
                  <a:pt x="476389" y="274650"/>
                </a:lnTo>
                <a:lnTo>
                  <a:pt x="483031" y="279107"/>
                </a:lnTo>
                <a:lnTo>
                  <a:pt x="485940" y="285915"/>
                </a:lnTo>
                <a:lnTo>
                  <a:pt x="542340" y="415569"/>
                </a:lnTo>
                <a:lnTo>
                  <a:pt x="542340" y="320624"/>
                </a:lnTo>
                <a:lnTo>
                  <a:pt x="522782" y="274599"/>
                </a:lnTo>
                <a:lnTo>
                  <a:pt x="486435" y="239420"/>
                </a:lnTo>
                <a:lnTo>
                  <a:pt x="469925" y="237070"/>
                </a:lnTo>
                <a:lnTo>
                  <a:pt x="169227" y="237070"/>
                </a:lnTo>
                <a:lnTo>
                  <a:pt x="125933" y="257429"/>
                </a:lnTo>
                <a:lnTo>
                  <a:pt x="56400" y="415569"/>
                </a:lnTo>
                <a:lnTo>
                  <a:pt x="34467" y="420052"/>
                </a:lnTo>
                <a:lnTo>
                  <a:pt x="16573" y="432142"/>
                </a:lnTo>
                <a:lnTo>
                  <a:pt x="4483" y="450037"/>
                </a:lnTo>
                <a:lnTo>
                  <a:pt x="0" y="471957"/>
                </a:lnTo>
                <a:lnTo>
                  <a:pt x="0" y="622287"/>
                </a:lnTo>
                <a:lnTo>
                  <a:pt x="2984" y="636892"/>
                </a:lnTo>
                <a:lnTo>
                  <a:pt x="11049" y="648830"/>
                </a:lnTo>
                <a:lnTo>
                  <a:pt x="22987" y="656882"/>
                </a:lnTo>
                <a:lnTo>
                  <a:pt x="37604" y="659866"/>
                </a:lnTo>
                <a:lnTo>
                  <a:pt x="56400" y="659866"/>
                </a:lnTo>
                <a:lnTo>
                  <a:pt x="56400" y="725627"/>
                </a:lnTo>
                <a:lnTo>
                  <a:pt x="59372" y="740244"/>
                </a:lnTo>
                <a:lnTo>
                  <a:pt x="67437" y="752182"/>
                </a:lnTo>
                <a:lnTo>
                  <a:pt x="79387" y="760234"/>
                </a:lnTo>
                <a:lnTo>
                  <a:pt x="93980" y="763219"/>
                </a:lnTo>
                <a:lnTo>
                  <a:pt x="112826" y="763219"/>
                </a:lnTo>
                <a:lnTo>
                  <a:pt x="127431" y="760234"/>
                </a:lnTo>
                <a:lnTo>
                  <a:pt x="139395" y="752144"/>
                </a:lnTo>
                <a:lnTo>
                  <a:pt x="147447" y="740219"/>
                </a:lnTo>
                <a:lnTo>
                  <a:pt x="150431" y="725627"/>
                </a:lnTo>
                <a:lnTo>
                  <a:pt x="150431" y="659866"/>
                </a:lnTo>
                <a:lnTo>
                  <a:pt x="488797" y="659866"/>
                </a:lnTo>
                <a:lnTo>
                  <a:pt x="488797" y="725627"/>
                </a:lnTo>
                <a:lnTo>
                  <a:pt x="491782" y="740244"/>
                </a:lnTo>
                <a:lnTo>
                  <a:pt x="499808" y="752144"/>
                </a:lnTo>
                <a:lnTo>
                  <a:pt x="511721" y="760209"/>
                </a:lnTo>
                <a:lnTo>
                  <a:pt x="526313" y="763219"/>
                </a:lnTo>
                <a:lnTo>
                  <a:pt x="545109" y="763219"/>
                </a:lnTo>
                <a:lnTo>
                  <a:pt x="559727" y="760234"/>
                </a:lnTo>
                <a:lnTo>
                  <a:pt x="571677" y="752144"/>
                </a:lnTo>
                <a:lnTo>
                  <a:pt x="579716" y="740219"/>
                </a:lnTo>
                <a:lnTo>
                  <a:pt x="582701" y="725627"/>
                </a:lnTo>
                <a:lnTo>
                  <a:pt x="582701" y="659866"/>
                </a:lnTo>
                <a:lnTo>
                  <a:pt x="601484" y="659866"/>
                </a:lnTo>
                <a:lnTo>
                  <a:pt x="616102" y="656882"/>
                </a:lnTo>
                <a:lnTo>
                  <a:pt x="628040" y="648830"/>
                </a:lnTo>
                <a:lnTo>
                  <a:pt x="636092" y="636892"/>
                </a:lnTo>
                <a:lnTo>
                  <a:pt x="639076" y="622287"/>
                </a:lnTo>
                <a:lnTo>
                  <a:pt x="639076" y="528332"/>
                </a:lnTo>
                <a:lnTo>
                  <a:pt x="639076" y="471957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0891" y="0"/>
            <a:ext cx="6311646" cy="1108710"/>
          </a:xfrm>
          <a:prstGeom prst="rect">
            <a:avLst/>
          </a:prstGeom>
        </p:spPr>
      </p:pic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M</a:t>
            </a:r>
            <a:r>
              <a:rPr dirty="0"/>
              <a:t>E</a:t>
            </a:r>
            <a:r>
              <a:rPr spc="-150" dirty="0"/>
              <a:t>T</a:t>
            </a:r>
            <a:r>
              <a:rPr spc="-35" dirty="0"/>
              <a:t>O</a:t>
            </a:r>
            <a:r>
              <a:rPr spc="-40" dirty="0"/>
              <a:t>D</a:t>
            </a:r>
            <a:r>
              <a:rPr spc="-70" dirty="0"/>
              <a:t>O</a:t>
            </a:r>
            <a:r>
              <a:rPr spc="-150" dirty="0"/>
              <a:t>L</a:t>
            </a:r>
            <a:r>
              <a:rPr spc="-35" dirty="0"/>
              <a:t>O</a:t>
            </a:r>
            <a:r>
              <a:rPr spc="-25" dirty="0"/>
              <a:t>G</a:t>
            </a:r>
            <a:r>
              <a:rPr spc="-5" dirty="0"/>
              <a:t>I</a:t>
            </a:r>
            <a:r>
              <a:rPr spc="-160" dirty="0"/>
              <a:t> </a:t>
            </a:r>
            <a:r>
              <a:rPr spc="-5" dirty="0"/>
              <a:t>P</a:t>
            </a:r>
            <a:r>
              <a:rPr spc="5" dirty="0"/>
              <a:t>E</a:t>
            </a:r>
            <a:r>
              <a:rPr spc="-40" dirty="0"/>
              <a:t>N</a:t>
            </a:r>
            <a:r>
              <a:rPr spc="-35" dirty="0"/>
              <a:t>I</a:t>
            </a:r>
            <a:r>
              <a:rPr spc="-45" dirty="0"/>
              <a:t>L</a:t>
            </a:r>
            <a:r>
              <a:rPr spc="-30" dirty="0"/>
              <a:t>A</a:t>
            </a:r>
            <a:r>
              <a:rPr spc="-35" dirty="0"/>
              <a:t>I</a:t>
            </a:r>
            <a:r>
              <a:rPr spc="-30" dirty="0"/>
              <a:t>A</a:t>
            </a:r>
            <a:r>
              <a:rPr spc="-5" dirty="0"/>
              <a:t>N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7</a:t>
            </a:fld>
            <a:endParaRPr spc="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434340" cy="82550"/>
          </a:xfrm>
          <a:custGeom>
            <a:avLst/>
            <a:gdLst/>
            <a:ahLst/>
            <a:cxnLst/>
            <a:rect l="l" t="t" r="r" b="b"/>
            <a:pathLst>
              <a:path w="434340" h="82550">
                <a:moveTo>
                  <a:pt x="0" y="82296"/>
                </a:moveTo>
                <a:lnTo>
                  <a:pt x="434340" y="82296"/>
                </a:lnTo>
                <a:lnTo>
                  <a:pt x="434340" y="0"/>
                </a:lnTo>
                <a:lnTo>
                  <a:pt x="0" y="0"/>
                </a:lnTo>
                <a:lnTo>
                  <a:pt x="0" y="822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10611" y="1920239"/>
            <a:ext cx="3479800" cy="82550"/>
          </a:xfrm>
          <a:custGeom>
            <a:avLst/>
            <a:gdLst/>
            <a:ahLst/>
            <a:cxnLst/>
            <a:rect l="l" t="t" r="r" b="b"/>
            <a:pathLst>
              <a:path w="3479800" h="82550">
                <a:moveTo>
                  <a:pt x="0" y="82296"/>
                </a:moveTo>
                <a:lnTo>
                  <a:pt x="3479291" y="82296"/>
                </a:lnTo>
                <a:lnTo>
                  <a:pt x="3479291" y="0"/>
                </a:lnTo>
                <a:lnTo>
                  <a:pt x="0" y="0"/>
                </a:lnTo>
                <a:lnTo>
                  <a:pt x="0" y="822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5216" y="2002535"/>
            <a:ext cx="434340" cy="1449705"/>
          </a:xfrm>
          <a:custGeom>
            <a:avLst/>
            <a:gdLst/>
            <a:ahLst/>
            <a:cxnLst/>
            <a:rect l="l" t="t" r="r" b="b"/>
            <a:pathLst>
              <a:path w="434340" h="1449704">
                <a:moveTo>
                  <a:pt x="0" y="1449324"/>
                </a:moveTo>
                <a:lnTo>
                  <a:pt x="434340" y="1449324"/>
                </a:lnTo>
                <a:lnTo>
                  <a:pt x="434340" y="0"/>
                </a:lnTo>
                <a:lnTo>
                  <a:pt x="0" y="0"/>
                </a:lnTo>
                <a:lnTo>
                  <a:pt x="0" y="144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10611" y="2002535"/>
            <a:ext cx="3479800" cy="1449705"/>
          </a:xfrm>
          <a:custGeom>
            <a:avLst/>
            <a:gdLst/>
            <a:ahLst/>
            <a:cxnLst/>
            <a:rect l="l" t="t" r="r" b="b"/>
            <a:pathLst>
              <a:path w="3479800" h="1449704">
                <a:moveTo>
                  <a:pt x="0" y="1449324"/>
                </a:moveTo>
                <a:lnTo>
                  <a:pt x="3479291" y="1449324"/>
                </a:lnTo>
                <a:lnTo>
                  <a:pt x="3479291" y="0"/>
                </a:lnTo>
                <a:lnTo>
                  <a:pt x="0" y="0"/>
                </a:lnTo>
                <a:lnTo>
                  <a:pt x="0" y="1449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5216" y="3451859"/>
            <a:ext cx="434340" cy="338455"/>
          </a:xfrm>
          <a:custGeom>
            <a:avLst/>
            <a:gdLst/>
            <a:ahLst/>
            <a:cxnLst/>
            <a:rect l="l" t="t" r="r" b="b"/>
            <a:pathLst>
              <a:path w="434340" h="338454">
                <a:moveTo>
                  <a:pt x="0" y="338327"/>
                </a:moveTo>
                <a:lnTo>
                  <a:pt x="434340" y="338327"/>
                </a:lnTo>
                <a:lnTo>
                  <a:pt x="43434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00505" y="1841754"/>
            <a:ext cx="11010265" cy="3225165"/>
            <a:chOff x="1000505" y="1841754"/>
            <a:chExt cx="11010265" cy="3225165"/>
          </a:xfrm>
        </p:grpSpPr>
        <p:sp>
          <p:nvSpPr>
            <p:cNvPr id="8" name="object 8"/>
            <p:cNvSpPr/>
            <p:nvPr/>
          </p:nvSpPr>
          <p:spPr>
            <a:xfrm>
              <a:off x="4201667" y="3451860"/>
              <a:ext cx="1888489" cy="338455"/>
            </a:xfrm>
            <a:custGeom>
              <a:avLst/>
              <a:gdLst/>
              <a:ahLst/>
              <a:cxnLst/>
              <a:rect l="l" t="t" r="r" b="b"/>
              <a:pathLst>
                <a:path w="1888489" h="338454">
                  <a:moveTo>
                    <a:pt x="0" y="338327"/>
                  </a:moveTo>
                  <a:lnTo>
                    <a:pt x="1888235" y="338327"/>
                  </a:lnTo>
                  <a:lnTo>
                    <a:pt x="1888235" y="0"/>
                  </a:lnTo>
                  <a:lnTo>
                    <a:pt x="0" y="0"/>
                  </a:lnTo>
                  <a:lnTo>
                    <a:pt x="0" y="338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10611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1591056" y="0"/>
                  </a:moveTo>
                  <a:lnTo>
                    <a:pt x="0" y="0"/>
                  </a:lnTo>
                  <a:lnTo>
                    <a:pt x="0" y="1591056"/>
                  </a:lnTo>
                  <a:lnTo>
                    <a:pt x="1591056" y="1591056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10611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0" y="1591056"/>
                  </a:moveTo>
                  <a:lnTo>
                    <a:pt x="1591056" y="1591056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105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19555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1591056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1056" y="1595627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19555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0" y="1595627"/>
                  </a:moveTo>
                  <a:lnTo>
                    <a:pt x="1591056" y="1595627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10611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1591056" y="0"/>
                  </a:moveTo>
                  <a:lnTo>
                    <a:pt x="0" y="0"/>
                  </a:lnTo>
                  <a:lnTo>
                    <a:pt x="0" y="1595627"/>
                  </a:lnTo>
                  <a:lnTo>
                    <a:pt x="1591056" y="1595627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10611" y="3451860"/>
              <a:ext cx="1591310" cy="1595755"/>
            </a:xfrm>
            <a:custGeom>
              <a:avLst/>
              <a:gdLst/>
              <a:ahLst/>
              <a:cxnLst/>
              <a:rect l="l" t="t" r="r" b="b"/>
              <a:pathLst>
                <a:path w="1591310" h="1595754">
                  <a:moveTo>
                    <a:pt x="0" y="1595627"/>
                  </a:moveTo>
                  <a:lnTo>
                    <a:pt x="1591056" y="1595627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5627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36585" y="2215565"/>
              <a:ext cx="2325370" cy="2468880"/>
            </a:xfrm>
            <a:custGeom>
              <a:avLst/>
              <a:gdLst/>
              <a:ahLst/>
              <a:cxnLst/>
              <a:rect l="l" t="t" r="r" b="b"/>
              <a:pathLst>
                <a:path w="2325370" h="2468879">
                  <a:moveTo>
                    <a:pt x="745756" y="2402827"/>
                  </a:moveTo>
                  <a:lnTo>
                    <a:pt x="740981" y="2377922"/>
                  </a:lnTo>
                  <a:lnTo>
                    <a:pt x="726668" y="2356193"/>
                  </a:lnTo>
                  <a:lnTo>
                    <a:pt x="609803" y="2238400"/>
                  </a:lnTo>
                  <a:lnTo>
                    <a:pt x="600151" y="2230869"/>
                  </a:lnTo>
                  <a:lnTo>
                    <a:pt x="597230" y="2228583"/>
                  </a:lnTo>
                  <a:lnTo>
                    <a:pt x="582701" y="2222030"/>
                  </a:lnTo>
                  <a:lnTo>
                    <a:pt x="574306" y="2220506"/>
                  </a:lnTo>
                  <a:lnTo>
                    <a:pt x="567118" y="2219198"/>
                  </a:lnTo>
                  <a:lnTo>
                    <a:pt x="551370" y="2220506"/>
                  </a:lnTo>
                  <a:lnTo>
                    <a:pt x="508952" y="2179040"/>
                  </a:lnTo>
                  <a:lnTo>
                    <a:pt x="533984" y="2140318"/>
                  </a:lnTo>
                  <a:lnTo>
                    <a:pt x="552310" y="2098243"/>
                  </a:lnTo>
                  <a:lnTo>
                    <a:pt x="563562" y="2053691"/>
                  </a:lnTo>
                  <a:lnTo>
                    <a:pt x="567385" y="2007552"/>
                  </a:lnTo>
                  <a:lnTo>
                    <a:pt x="563918" y="1961349"/>
                  </a:lnTo>
                  <a:lnTo>
                    <a:pt x="553364" y="1917534"/>
                  </a:lnTo>
                  <a:lnTo>
                    <a:pt x="536295" y="1876679"/>
                  </a:lnTo>
                  <a:lnTo>
                    <a:pt x="513321" y="1839353"/>
                  </a:lnTo>
                  <a:lnTo>
                    <a:pt x="510743" y="1836331"/>
                  </a:lnTo>
                  <a:lnTo>
                    <a:pt x="510743" y="2007552"/>
                  </a:lnTo>
                  <a:lnTo>
                    <a:pt x="506222" y="2052040"/>
                  </a:lnTo>
                  <a:lnTo>
                    <a:pt x="492988" y="2094420"/>
                  </a:lnTo>
                  <a:lnTo>
                    <a:pt x="472071" y="2132825"/>
                  </a:lnTo>
                  <a:lnTo>
                    <a:pt x="444385" y="2166328"/>
                  </a:lnTo>
                  <a:lnTo>
                    <a:pt x="410883" y="2194001"/>
                  </a:lnTo>
                  <a:lnTo>
                    <a:pt x="372465" y="2214905"/>
                  </a:lnTo>
                  <a:lnTo>
                    <a:pt x="330073" y="2228138"/>
                  </a:lnTo>
                  <a:lnTo>
                    <a:pt x="284632" y="2232749"/>
                  </a:lnTo>
                  <a:lnTo>
                    <a:pt x="238925" y="2228177"/>
                  </a:lnTo>
                  <a:lnTo>
                    <a:pt x="196405" y="2215045"/>
                  </a:lnTo>
                  <a:lnTo>
                    <a:pt x="157975" y="2194242"/>
                  </a:lnTo>
                  <a:lnTo>
                    <a:pt x="124523" y="2166683"/>
                  </a:lnTo>
                  <a:lnTo>
                    <a:pt x="96951" y="2133231"/>
                  </a:lnTo>
                  <a:lnTo>
                    <a:pt x="76149" y="2094814"/>
                  </a:lnTo>
                  <a:lnTo>
                    <a:pt x="63017" y="2052307"/>
                  </a:lnTo>
                  <a:lnTo>
                    <a:pt x="58432" y="2006612"/>
                  </a:lnTo>
                  <a:lnTo>
                    <a:pt x="63017" y="1960918"/>
                  </a:lnTo>
                  <a:lnTo>
                    <a:pt x="76149" y="1918411"/>
                  </a:lnTo>
                  <a:lnTo>
                    <a:pt x="96951" y="1879993"/>
                  </a:lnTo>
                  <a:lnTo>
                    <a:pt x="124523" y="1846554"/>
                  </a:lnTo>
                  <a:lnTo>
                    <a:pt x="157975" y="1818982"/>
                  </a:lnTo>
                  <a:lnTo>
                    <a:pt x="196405" y="1798193"/>
                  </a:lnTo>
                  <a:lnTo>
                    <a:pt x="238925" y="1785048"/>
                  </a:lnTo>
                  <a:lnTo>
                    <a:pt x="284632" y="1780476"/>
                  </a:lnTo>
                  <a:lnTo>
                    <a:pt x="330339" y="1785048"/>
                  </a:lnTo>
                  <a:lnTo>
                    <a:pt x="372859" y="1798193"/>
                  </a:lnTo>
                  <a:lnTo>
                    <a:pt x="411289" y="1818982"/>
                  </a:lnTo>
                  <a:lnTo>
                    <a:pt x="444741" y="1846554"/>
                  </a:lnTo>
                  <a:lnTo>
                    <a:pt x="472313" y="1879993"/>
                  </a:lnTo>
                  <a:lnTo>
                    <a:pt x="493115" y="1918411"/>
                  </a:lnTo>
                  <a:lnTo>
                    <a:pt x="506260" y="1960918"/>
                  </a:lnTo>
                  <a:lnTo>
                    <a:pt x="510641" y="2004733"/>
                  </a:lnTo>
                  <a:lnTo>
                    <a:pt x="510743" y="2007552"/>
                  </a:lnTo>
                  <a:lnTo>
                    <a:pt x="510743" y="1836331"/>
                  </a:lnTo>
                  <a:lnTo>
                    <a:pt x="485038" y="1806155"/>
                  </a:lnTo>
                  <a:lnTo>
                    <a:pt x="455307" y="1780476"/>
                  </a:lnTo>
                  <a:lnTo>
                    <a:pt x="414883" y="1754403"/>
                  </a:lnTo>
                  <a:lnTo>
                    <a:pt x="374205" y="1737004"/>
                  </a:lnTo>
                  <a:lnTo>
                    <a:pt x="330593" y="1726031"/>
                  </a:lnTo>
                  <a:lnTo>
                    <a:pt x="284632" y="1722056"/>
                  </a:lnTo>
                  <a:lnTo>
                    <a:pt x="238671" y="1725523"/>
                  </a:lnTo>
                  <a:lnTo>
                    <a:pt x="195046" y="1736077"/>
                  </a:lnTo>
                  <a:lnTo>
                    <a:pt x="154330" y="1753133"/>
                  </a:lnTo>
                  <a:lnTo>
                    <a:pt x="117132" y="1776107"/>
                  </a:lnTo>
                  <a:lnTo>
                    <a:pt x="83997" y="1804390"/>
                  </a:lnTo>
                  <a:lnTo>
                    <a:pt x="55537" y="1837385"/>
                  </a:lnTo>
                  <a:lnTo>
                    <a:pt x="32321" y="1874520"/>
                  </a:lnTo>
                  <a:lnTo>
                    <a:pt x="14947" y="1915172"/>
                  </a:lnTo>
                  <a:lnTo>
                    <a:pt x="3975" y="1958784"/>
                  </a:lnTo>
                  <a:lnTo>
                    <a:pt x="0" y="2004733"/>
                  </a:lnTo>
                  <a:lnTo>
                    <a:pt x="3467" y="2050681"/>
                  </a:lnTo>
                  <a:lnTo>
                    <a:pt x="14020" y="2094293"/>
                  </a:lnTo>
                  <a:lnTo>
                    <a:pt x="31089" y="2134997"/>
                  </a:lnTo>
                  <a:lnTo>
                    <a:pt x="54063" y="2172195"/>
                  </a:lnTo>
                  <a:lnTo>
                    <a:pt x="82346" y="2205304"/>
                  </a:lnTo>
                  <a:lnTo>
                    <a:pt x="115366" y="2233765"/>
                  </a:lnTo>
                  <a:lnTo>
                    <a:pt x="152501" y="2256967"/>
                  </a:lnTo>
                  <a:lnTo>
                    <a:pt x="193179" y="2274341"/>
                  </a:lnTo>
                  <a:lnTo>
                    <a:pt x="236791" y="2285314"/>
                  </a:lnTo>
                  <a:lnTo>
                    <a:pt x="282752" y="2289289"/>
                  </a:lnTo>
                  <a:lnTo>
                    <a:pt x="329057" y="2285454"/>
                  </a:lnTo>
                  <a:lnTo>
                    <a:pt x="374053" y="2274214"/>
                  </a:lnTo>
                  <a:lnTo>
                    <a:pt x="416750" y="2255901"/>
                  </a:lnTo>
                  <a:lnTo>
                    <a:pt x="453199" y="2232749"/>
                  </a:lnTo>
                  <a:lnTo>
                    <a:pt x="456171" y="2230869"/>
                  </a:lnTo>
                  <a:lnTo>
                    <a:pt x="497636" y="2272322"/>
                  </a:lnTo>
                  <a:lnTo>
                    <a:pt x="496722" y="2288489"/>
                  </a:lnTo>
                  <a:lnTo>
                    <a:pt x="499529" y="2304135"/>
                  </a:lnTo>
                  <a:lnTo>
                    <a:pt x="633361" y="2449474"/>
                  </a:lnTo>
                  <a:lnTo>
                    <a:pt x="680021" y="2468549"/>
                  </a:lnTo>
                  <a:lnTo>
                    <a:pt x="704938" y="2463787"/>
                  </a:lnTo>
                  <a:lnTo>
                    <a:pt x="726668" y="2449474"/>
                  </a:lnTo>
                  <a:lnTo>
                    <a:pt x="740981" y="2427744"/>
                  </a:lnTo>
                  <a:lnTo>
                    <a:pt x="745756" y="2402827"/>
                  </a:lnTo>
                  <a:close/>
                </a:path>
                <a:path w="2325370" h="2468879">
                  <a:moveTo>
                    <a:pt x="2261184" y="1703349"/>
                  </a:moveTo>
                  <a:lnTo>
                    <a:pt x="2242337" y="1677035"/>
                  </a:lnTo>
                  <a:lnTo>
                    <a:pt x="2215794" y="1660550"/>
                  </a:lnTo>
                  <a:lnTo>
                    <a:pt x="2184997" y="1655229"/>
                  </a:lnTo>
                  <a:lnTo>
                    <a:pt x="2153412" y="1662366"/>
                  </a:lnTo>
                  <a:lnTo>
                    <a:pt x="2142109" y="1668564"/>
                  </a:lnTo>
                  <a:lnTo>
                    <a:pt x="2131974" y="1676425"/>
                  </a:lnTo>
                  <a:lnTo>
                    <a:pt x="2123198" y="1685772"/>
                  </a:lnTo>
                  <a:lnTo>
                    <a:pt x="2115947" y="1696440"/>
                  </a:lnTo>
                  <a:lnTo>
                    <a:pt x="1822094" y="1696440"/>
                  </a:lnTo>
                  <a:lnTo>
                    <a:pt x="1800644" y="1672196"/>
                  </a:lnTo>
                  <a:lnTo>
                    <a:pt x="1772539" y="1658531"/>
                  </a:lnTo>
                  <a:lnTo>
                    <a:pt x="1741347" y="1656397"/>
                  </a:lnTo>
                  <a:lnTo>
                    <a:pt x="1710677" y="1666760"/>
                  </a:lnTo>
                  <a:lnTo>
                    <a:pt x="1700276" y="1673936"/>
                  </a:lnTo>
                  <a:lnTo>
                    <a:pt x="1691144" y="1682559"/>
                  </a:lnTo>
                  <a:lnTo>
                    <a:pt x="1683448" y="1692478"/>
                  </a:lnTo>
                  <a:lnTo>
                    <a:pt x="1677339" y="1703539"/>
                  </a:lnTo>
                  <a:lnTo>
                    <a:pt x="1745284" y="1703349"/>
                  </a:lnTo>
                  <a:lnTo>
                    <a:pt x="1764626" y="1737385"/>
                  </a:lnTo>
                  <a:lnTo>
                    <a:pt x="1744992" y="1771383"/>
                  </a:lnTo>
                  <a:lnTo>
                    <a:pt x="1676819" y="1771383"/>
                  </a:lnTo>
                  <a:lnTo>
                    <a:pt x="1695665" y="1797697"/>
                  </a:lnTo>
                  <a:lnTo>
                    <a:pt x="1722221" y="1814182"/>
                  </a:lnTo>
                  <a:lnTo>
                    <a:pt x="1753006" y="1819516"/>
                  </a:lnTo>
                  <a:lnTo>
                    <a:pt x="1784578" y="1812366"/>
                  </a:lnTo>
                  <a:lnTo>
                    <a:pt x="1795907" y="1806168"/>
                  </a:lnTo>
                  <a:lnTo>
                    <a:pt x="1806041" y="1798320"/>
                  </a:lnTo>
                  <a:lnTo>
                    <a:pt x="1814817" y="1788985"/>
                  </a:lnTo>
                  <a:lnTo>
                    <a:pt x="1822069" y="1778317"/>
                  </a:lnTo>
                  <a:lnTo>
                    <a:pt x="2115947" y="1778317"/>
                  </a:lnTo>
                  <a:lnTo>
                    <a:pt x="2137410" y="1802549"/>
                  </a:lnTo>
                  <a:lnTo>
                    <a:pt x="2165515" y="1816201"/>
                  </a:lnTo>
                  <a:lnTo>
                    <a:pt x="2196706" y="1818322"/>
                  </a:lnTo>
                  <a:lnTo>
                    <a:pt x="2227376" y="1807946"/>
                  </a:lnTo>
                  <a:lnTo>
                    <a:pt x="2237790" y="1800796"/>
                  </a:lnTo>
                  <a:lnTo>
                    <a:pt x="2246909" y="1792173"/>
                  </a:lnTo>
                  <a:lnTo>
                    <a:pt x="2254605" y="1782254"/>
                  </a:lnTo>
                  <a:lnTo>
                    <a:pt x="2260701" y="1771192"/>
                  </a:lnTo>
                  <a:lnTo>
                    <a:pt x="2192578" y="1771192"/>
                  </a:lnTo>
                  <a:lnTo>
                    <a:pt x="2173440" y="1737385"/>
                  </a:lnTo>
                  <a:lnTo>
                    <a:pt x="2193086" y="1703349"/>
                  </a:lnTo>
                  <a:lnTo>
                    <a:pt x="2261184" y="1703349"/>
                  </a:lnTo>
                  <a:close/>
                </a:path>
                <a:path w="2325370" h="2468879">
                  <a:moveTo>
                    <a:pt x="2288565" y="2127186"/>
                  </a:moveTo>
                  <a:lnTo>
                    <a:pt x="2284095" y="2105266"/>
                  </a:lnTo>
                  <a:lnTo>
                    <a:pt x="2272017" y="2087372"/>
                  </a:lnTo>
                  <a:lnTo>
                    <a:pt x="2254110" y="2075281"/>
                  </a:lnTo>
                  <a:lnTo>
                    <a:pt x="2232190" y="2070798"/>
                  </a:lnTo>
                  <a:lnTo>
                    <a:pt x="2232190" y="2145969"/>
                  </a:lnTo>
                  <a:lnTo>
                    <a:pt x="2232190" y="2164765"/>
                  </a:lnTo>
                  <a:lnTo>
                    <a:pt x="2230678" y="2172081"/>
                  </a:lnTo>
                  <a:lnTo>
                    <a:pt x="2226665" y="2178037"/>
                  </a:lnTo>
                  <a:lnTo>
                    <a:pt x="2220696" y="2182063"/>
                  </a:lnTo>
                  <a:lnTo>
                    <a:pt x="2213368" y="2183561"/>
                  </a:lnTo>
                  <a:lnTo>
                    <a:pt x="2157006" y="2183561"/>
                  </a:lnTo>
                  <a:lnTo>
                    <a:pt x="2149652" y="2182063"/>
                  </a:lnTo>
                  <a:lnTo>
                    <a:pt x="2143671" y="2178037"/>
                  </a:lnTo>
                  <a:lnTo>
                    <a:pt x="2139645" y="2172068"/>
                  </a:lnTo>
                  <a:lnTo>
                    <a:pt x="2138159" y="2164765"/>
                  </a:lnTo>
                  <a:lnTo>
                    <a:pt x="2138159" y="2145969"/>
                  </a:lnTo>
                  <a:lnTo>
                    <a:pt x="2139645" y="2138654"/>
                  </a:lnTo>
                  <a:lnTo>
                    <a:pt x="2143696" y="2132685"/>
                  </a:lnTo>
                  <a:lnTo>
                    <a:pt x="2149678" y="2128659"/>
                  </a:lnTo>
                  <a:lnTo>
                    <a:pt x="2157006" y="2127186"/>
                  </a:lnTo>
                  <a:lnTo>
                    <a:pt x="2213368" y="2127186"/>
                  </a:lnTo>
                  <a:lnTo>
                    <a:pt x="2220696" y="2128672"/>
                  </a:lnTo>
                  <a:lnTo>
                    <a:pt x="2226665" y="2132698"/>
                  </a:lnTo>
                  <a:lnTo>
                    <a:pt x="2230691" y="2138667"/>
                  </a:lnTo>
                  <a:lnTo>
                    <a:pt x="2232190" y="2145969"/>
                  </a:lnTo>
                  <a:lnTo>
                    <a:pt x="2232190" y="2070798"/>
                  </a:lnTo>
                  <a:lnTo>
                    <a:pt x="2191829" y="1975853"/>
                  </a:lnTo>
                  <a:lnTo>
                    <a:pt x="2191829" y="2070798"/>
                  </a:lnTo>
                  <a:lnTo>
                    <a:pt x="1799869" y="2070798"/>
                  </a:lnTo>
                  <a:lnTo>
                    <a:pt x="1799869" y="2145969"/>
                  </a:lnTo>
                  <a:lnTo>
                    <a:pt x="1799869" y="2164765"/>
                  </a:lnTo>
                  <a:lnTo>
                    <a:pt x="1798370" y="2172081"/>
                  </a:lnTo>
                  <a:lnTo>
                    <a:pt x="1794344" y="2178037"/>
                  </a:lnTo>
                  <a:lnTo>
                    <a:pt x="1788375" y="2182063"/>
                  </a:lnTo>
                  <a:lnTo>
                    <a:pt x="1781073" y="2183561"/>
                  </a:lnTo>
                  <a:lnTo>
                    <a:pt x="1724672" y="2183561"/>
                  </a:lnTo>
                  <a:lnTo>
                    <a:pt x="1717370" y="2182063"/>
                  </a:lnTo>
                  <a:lnTo>
                    <a:pt x="1711401" y="2178037"/>
                  </a:lnTo>
                  <a:lnTo>
                    <a:pt x="1707375" y="2172068"/>
                  </a:lnTo>
                  <a:lnTo>
                    <a:pt x="1705889" y="2164765"/>
                  </a:lnTo>
                  <a:lnTo>
                    <a:pt x="1705889" y="2145969"/>
                  </a:lnTo>
                  <a:lnTo>
                    <a:pt x="1707388" y="2138654"/>
                  </a:lnTo>
                  <a:lnTo>
                    <a:pt x="1711401" y="2132698"/>
                  </a:lnTo>
                  <a:lnTo>
                    <a:pt x="1717370" y="2128672"/>
                  </a:lnTo>
                  <a:lnTo>
                    <a:pt x="1724672" y="2127186"/>
                  </a:lnTo>
                  <a:lnTo>
                    <a:pt x="1781073" y="2127186"/>
                  </a:lnTo>
                  <a:lnTo>
                    <a:pt x="1788375" y="2128672"/>
                  </a:lnTo>
                  <a:lnTo>
                    <a:pt x="1794344" y="2132698"/>
                  </a:lnTo>
                  <a:lnTo>
                    <a:pt x="1798383" y="2138667"/>
                  </a:lnTo>
                  <a:lnTo>
                    <a:pt x="1799869" y="2145969"/>
                  </a:lnTo>
                  <a:lnTo>
                    <a:pt x="1799869" y="2070798"/>
                  </a:lnTo>
                  <a:lnTo>
                    <a:pt x="1746300" y="2070798"/>
                  </a:lnTo>
                  <a:lnTo>
                    <a:pt x="1800809" y="1941144"/>
                  </a:lnTo>
                  <a:lnTo>
                    <a:pt x="1803692" y="1934337"/>
                  </a:lnTo>
                  <a:lnTo>
                    <a:pt x="1810372" y="1929879"/>
                  </a:lnTo>
                  <a:lnTo>
                    <a:pt x="2119541" y="1929841"/>
                  </a:lnTo>
                  <a:lnTo>
                    <a:pt x="2125878" y="1929879"/>
                  </a:lnTo>
                  <a:lnTo>
                    <a:pt x="2132520" y="1934337"/>
                  </a:lnTo>
                  <a:lnTo>
                    <a:pt x="2135428" y="1941144"/>
                  </a:lnTo>
                  <a:lnTo>
                    <a:pt x="2191829" y="2070798"/>
                  </a:lnTo>
                  <a:lnTo>
                    <a:pt x="2191829" y="1975853"/>
                  </a:lnTo>
                  <a:lnTo>
                    <a:pt x="2172271" y="1929828"/>
                  </a:lnTo>
                  <a:lnTo>
                    <a:pt x="2135924" y="1894649"/>
                  </a:lnTo>
                  <a:lnTo>
                    <a:pt x="2119414" y="1892300"/>
                  </a:lnTo>
                  <a:lnTo>
                    <a:pt x="1818716" y="1892300"/>
                  </a:lnTo>
                  <a:lnTo>
                    <a:pt x="1775421" y="1912658"/>
                  </a:lnTo>
                  <a:lnTo>
                    <a:pt x="1705889" y="2070798"/>
                  </a:lnTo>
                  <a:lnTo>
                    <a:pt x="1683956" y="2075281"/>
                  </a:lnTo>
                  <a:lnTo>
                    <a:pt x="1666062" y="2087372"/>
                  </a:lnTo>
                  <a:lnTo>
                    <a:pt x="1653971" y="2105266"/>
                  </a:lnTo>
                  <a:lnTo>
                    <a:pt x="1649488" y="2127186"/>
                  </a:lnTo>
                  <a:lnTo>
                    <a:pt x="1649488" y="2277516"/>
                  </a:lnTo>
                  <a:lnTo>
                    <a:pt x="1652473" y="2292121"/>
                  </a:lnTo>
                  <a:lnTo>
                    <a:pt x="1660537" y="2304059"/>
                  </a:lnTo>
                  <a:lnTo>
                    <a:pt x="1672475" y="2312111"/>
                  </a:lnTo>
                  <a:lnTo>
                    <a:pt x="1687093" y="2315095"/>
                  </a:lnTo>
                  <a:lnTo>
                    <a:pt x="1705889" y="2315095"/>
                  </a:lnTo>
                  <a:lnTo>
                    <a:pt x="1705889" y="2380856"/>
                  </a:lnTo>
                  <a:lnTo>
                    <a:pt x="1708861" y="2395474"/>
                  </a:lnTo>
                  <a:lnTo>
                    <a:pt x="1716925" y="2407412"/>
                  </a:lnTo>
                  <a:lnTo>
                    <a:pt x="1728876" y="2415463"/>
                  </a:lnTo>
                  <a:lnTo>
                    <a:pt x="1743468" y="2418448"/>
                  </a:lnTo>
                  <a:lnTo>
                    <a:pt x="1762315" y="2418448"/>
                  </a:lnTo>
                  <a:lnTo>
                    <a:pt x="1776920" y="2415463"/>
                  </a:lnTo>
                  <a:lnTo>
                    <a:pt x="1788883" y="2407374"/>
                  </a:lnTo>
                  <a:lnTo>
                    <a:pt x="1796935" y="2395448"/>
                  </a:lnTo>
                  <a:lnTo>
                    <a:pt x="1799920" y="2380856"/>
                  </a:lnTo>
                  <a:lnTo>
                    <a:pt x="1799920" y="2315095"/>
                  </a:lnTo>
                  <a:lnTo>
                    <a:pt x="2138286" y="2315095"/>
                  </a:lnTo>
                  <a:lnTo>
                    <a:pt x="2138286" y="2380856"/>
                  </a:lnTo>
                  <a:lnTo>
                    <a:pt x="2141270" y="2395474"/>
                  </a:lnTo>
                  <a:lnTo>
                    <a:pt x="2149297" y="2407374"/>
                  </a:lnTo>
                  <a:lnTo>
                    <a:pt x="2161209" y="2415438"/>
                  </a:lnTo>
                  <a:lnTo>
                    <a:pt x="2175802" y="2418448"/>
                  </a:lnTo>
                  <a:lnTo>
                    <a:pt x="2194598" y="2418448"/>
                  </a:lnTo>
                  <a:lnTo>
                    <a:pt x="2209215" y="2415463"/>
                  </a:lnTo>
                  <a:lnTo>
                    <a:pt x="2221166" y="2407374"/>
                  </a:lnTo>
                  <a:lnTo>
                    <a:pt x="2229205" y="2395448"/>
                  </a:lnTo>
                  <a:lnTo>
                    <a:pt x="2232190" y="2380856"/>
                  </a:lnTo>
                  <a:lnTo>
                    <a:pt x="2232190" y="2315095"/>
                  </a:lnTo>
                  <a:lnTo>
                    <a:pt x="2250973" y="2315095"/>
                  </a:lnTo>
                  <a:lnTo>
                    <a:pt x="2265591" y="2312111"/>
                  </a:lnTo>
                  <a:lnTo>
                    <a:pt x="2277529" y="2304059"/>
                  </a:lnTo>
                  <a:lnTo>
                    <a:pt x="2285581" y="2292121"/>
                  </a:lnTo>
                  <a:lnTo>
                    <a:pt x="2288565" y="2277516"/>
                  </a:lnTo>
                  <a:lnTo>
                    <a:pt x="2288565" y="2183561"/>
                  </a:lnTo>
                  <a:lnTo>
                    <a:pt x="2288565" y="2127186"/>
                  </a:lnTo>
                  <a:close/>
                </a:path>
                <a:path w="2325370" h="2468879">
                  <a:moveTo>
                    <a:pt x="2325001" y="284924"/>
                  </a:moveTo>
                  <a:lnTo>
                    <a:pt x="2240940" y="328701"/>
                  </a:lnTo>
                  <a:lnTo>
                    <a:pt x="2240940" y="548754"/>
                  </a:lnTo>
                  <a:lnTo>
                    <a:pt x="2240940" y="643737"/>
                  </a:lnTo>
                  <a:lnTo>
                    <a:pt x="2114829" y="643737"/>
                  </a:lnTo>
                  <a:lnTo>
                    <a:pt x="2114829" y="548754"/>
                  </a:lnTo>
                  <a:lnTo>
                    <a:pt x="2240940" y="548754"/>
                  </a:lnTo>
                  <a:lnTo>
                    <a:pt x="2240940" y="328701"/>
                  </a:lnTo>
                  <a:lnTo>
                    <a:pt x="2041258" y="432676"/>
                  </a:lnTo>
                  <a:lnTo>
                    <a:pt x="2041258" y="284924"/>
                  </a:lnTo>
                  <a:lnTo>
                    <a:pt x="2030755" y="290398"/>
                  </a:lnTo>
                  <a:lnTo>
                    <a:pt x="2030755" y="548754"/>
                  </a:lnTo>
                  <a:lnTo>
                    <a:pt x="2030755" y="643737"/>
                  </a:lnTo>
                  <a:lnTo>
                    <a:pt x="1904644" y="643737"/>
                  </a:lnTo>
                  <a:lnTo>
                    <a:pt x="1904644" y="548754"/>
                  </a:lnTo>
                  <a:lnTo>
                    <a:pt x="2030755" y="548754"/>
                  </a:lnTo>
                  <a:lnTo>
                    <a:pt x="2030755" y="290398"/>
                  </a:lnTo>
                  <a:lnTo>
                    <a:pt x="1820570" y="399846"/>
                  </a:lnTo>
                  <a:lnTo>
                    <a:pt x="1820570" y="548754"/>
                  </a:lnTo>
                  <a:lnTo>
                    <a:pt x="1820570" y="643737"/>
                  </a:lnTo>
                  <a:lnTo>
                    <a:pt x="1694472" y="643737"/>
                  </a:lnTo>
                  <a:lnTo>
                    <a:pt x="1694472" y="548754"/>
                  </a:lnTo>
                  <a:lnTo>
                    <a:pt x="1820570" y="548754"/>
                  </a:lnTo>
                  <a:lnTo>
                    <a:pt x="1820570" y="399846"/>
                  </a:lnTo>
                  <a:lnTo>
                    <a:pt x="1757514" y="432676"/>
                  </a:lnTo>
                  <a:lnTo>
                    <a:pt x="1725993" y="0"/>
                  </a:lnTo>
                  <a:lnTo>
                    <a:pt x="1641932" y="0"/>
                  </a:lnTo>
                  <a:lnTo>
                    <a:pt x="1610398" y="432676"/>
                  </a:lnTo>
                  <a:lnTo>
                    <a:pt x="1610398" y="717613"/>
                  </a:lnTo>
                  <a:lnTo>
                    <a:pt x="2325001" y="717613"/>
                  </a:lnTo>
                  <a:lnTo>
                    <a:pt x="2325001" y="643737"/>
                  </a:lnTo>
                  <a:lnTo>
                    <a:pt x="2325001" y="548754"/>
                  </a:lnTo>
                  <a:lnTo>
                    <a:pt x="2325001" y="432676"/>
                  </a:lnTo>
                  <a:lnTo>
                    <a:pt x="2325001" y="284924"/>
                  </a:lnTo>
                  <a:close/>
                </a:path>
              </a:pathLst>
            </a:custGeom>
            <a:solidFill>
              <a:srgbClr val="BEC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60620" y="2171700"/>
              <a:ext cx="7050405" cy="1847214"/>
            </a:xfrm>
            <a:custGeom>
              <a:avLst/>
              <a:gdLst/>
              <a:ahLst/>
              <a:cxnLst/>
              <a:rect l="l" t="t" r="r" b="b"/>
              <a:pathLst>
                <a:path w="7050405" h="1847214">
                  <a:moveTo>
                    <a:pt x="7050024" y="0"/>
                  </a:moveTo>
                  <a:lnTo>
                    <a:pt x="0" y="0"/>
                  </a:lnTo>
                  <a:lnTo>
                    <a:pt x="0" y="1847088"/>
                  </a:lnTo>
                  <a:lnTo>
                    <a:pt x="7050024" y="1847088"/>
                  </a:lnTo>
                  <a:lnTo>
                    <a:pt x="7050024" y="0"/>
                  </a:lnTo>
                  <a:close/>
                </a:path>
              </a:pathLst>
            </a:custGeom>
            <a:solidFill>
              <a:srgbClr val="EAECE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960620" y="1325880"/>
            <a:ext cx="7050405" cy="676910"/>
          </a:xfrm>
          <a:prstGeom prst="rect">
            <a:avLst/>
          </a:prstGeom>
          <a:solidFill>
            <a:srgbClr val="EAECEC"/>
          </a:solidFill>
        </p:spPr>
        <p:txBody>
          <a:bodyPr vert="horz" wrap="square" lIns="0" tIns="6731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530"/>
              </a:spcBef>
            </a:pPr>
            <a:r>
              <a:rPr sz="3200" b="1" spc="-5" dirty="0">
                <a:solidFill>
                  <a:srgbClr val="475455"/>
                </a:solidFill>
                <a:latin typeface="Calibri"/>
                <a:cs typeface="Calibri"/>
              </a:rPr>
              <a:t>ASPEK</a:t>
            </a:r>
            <a:r>
              <a:rPr sz="3200" b="1" spc="-15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PENGEMBANGAN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70060" y="2259329"/>
            <a:ext cx="2190115" cy="279400"/>
          </a:xfrm>
          <a:prstGeom prst="rect">
            <a:avLst/>
          </a:prstGeom>
          <a:solidFill>
            <a:srgbClr val="C0392B"/>
          </a:solidFill>
        </p:spPr>
        <p:txBody>
          <a:bodyPr vert="horz" wrap="square" lIns="0" tIns="0" rIns="0" bIns="0" rtlCol="0">
            <a:spAutoFit/>
          </a:bodyPr>
          <a:lstStyle/>
          <a:p>
            <a:pPr marL="53340">
              <a:lnSpc>
                <a:spcPts val="210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Aspek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Pengembangan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45659" y="2238832"/>
            <a:ext cx="654240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968365" algn="l"/>
              </a:tabLst>
            </a:pPr>
            <a:r>
              <a:rPr sz="1800" spc="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g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20" dirty="0">
                <a:latin typeface="Calibri"/>
                <a:cs typeface="Calibri"/>
              </a:rPr>
              <a:t>i</a:t>
            </a:r>
            <a:r>
              <a:rPr sz="1800" spc="5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un</a:t>
            </a:r>
            <a:r>
              <a:rPr sz="1800" spc="-2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20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ai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KDN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un</a:t>
            </a:r>
            <a:r>
              <a:rPr sz="1800" spc="5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k	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d</a:t>
            </a:r>
            <a:r>
              <a:rPr sz="1800" spc="-20" dirty="0">
                <a:latin typeface="Calibri"/>
                <a:cs typeface="Calibri"/>
              </a:rPr>
              <a:t>ir</a:t>
            </a:r>
            <a:r>
              <a:rPr sz="1800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dari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85329" y="2807970"/>
            <a:ext cx="1746885" cy="279400"/>
          </a:xfrm>
          <a:prstGeom prst="rect">
            <a:avLst/>
          </a:prstGeom>
          <a:solidFill>
            <a:srgbClr val="C0392B"/>
          </a:solidFill>
        </p:spPr>
        <p:txBody>
          <a:bodyPr vert="horz" wrap="square" lIns="0" tIns="0" rIns="0" bIns="0" rtlCol="0">
            <a:spAutoFit/>
          </a:bodyPr>
          <a:lstStyle/>
          <a:p>
            <a:pPr marL="57785">
              <a:lnSpc>
                <a:spcPts val="2105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berbasis</a:t>
            </a:r>
            <a:r>
              <a:rPr sz="1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aktivitas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85681" y="2787853"/>
            <a:ext cx="13493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penelitian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45659" y="2787853"/>
            <a:ext cx="240665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2900" algn="l"/>
                <a:tab pos="343535" algn="l"/>
              </a:tabLst>
            </a:pPr>
            <a:r>
              <a:rPr sz="1800" dirty="0">
                <a:latin typeface="Calibri"/>
                <a:cs typeface="Calibri"/>
              </a:rPr>
              <a:t>Aspek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Pengembangan</a:t>
            </a:r>
            <a:endParaRPr sz="18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pengembangan;</a:t>
            </a:r>
            <a:endParaRPr sz="1800">
              <a:latin typeface="Calibri"/>
              <a:cs typeface="Calibri"/>
            </a:endParaRPr>
          </a:p>
          <a:p>
            <a:pPr marL="342900" indent="-343535">
              <a:lnSpc>
                <a:spcPct val="100000"/>
              </a:lnSpc>
              <a:buAutoNum type="arabicPeriod" startAt="2"/>
              <a:tabLst>
                <a:tab pos="342900" algn="l"/>
                <a:tab pos="343535" algn="l"/>
              </a:tabLst>
            </a:pPr>
            <a:r>
              <a:rPr sz="1800" dirty="0">
                <a:latin typeface="Calibri"/>
                <a:cs typeface="Calibri"/>
              </a:rPr>
              <a:t>Aspek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Pengembangan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85329" y="3356609"/>
            <a:ext cx="1765300" cy="279400"/>
          </a:xfrm>
          <a:prstGeom prst="rect">
            <a:avLst/>
          </a:prstGeom>
          <a:solidFill>
            <a:srgbClr val="C0392B"/>
          </a:solidFill>
        </p:spPr>
        <p:txBody>
          <a:bodyPr vert="horz" wrap="square" lIns="0" tIns="0" rIns="0" bIns="0" rtlCol="0">
            <a:spAutoFit/>
          </a:bodyPr>
          <a:lstStyle/>
          <a:p>
            <a:pPr marL="57785">
              <a:lnSpc>
                <a:spcPts val="2110"/>
              </a:lnSpc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berbasis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investasi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08541" y="3337305"/>
            <a:ext cx="2254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-10" dirty="0">
                <a:latin typeface="Calibri"/>
                <a:cs typeface="Calibri"/>
              </a:rPr>
              <a:t> bidang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penelitian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88813" y="3611321"/>
            <a:ext cx="42132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pengembangan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untuk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roda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empat</a:t>
            </a:r>
            <a:r>
              <a:rPr sz="1800" spc="-10" dirty="0">
                <a:latin typeface="Calibri"/>
                <a:cs typeface="Calibri"/>
              </a:rPr>
              <a:t> atau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lebih;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75487" y="1841754"/>
            <a:ext cx="2154555" cy="3782060"/>
            <a:chOff x="475487" y="1841754"/>
            <a:chExt cx="2154555" cy="3782060"/>
          </a:xfrm>
        </p:grpSpPr>
        <p:sp>
          <p:nvSpPr>
            <p:cNvPr id="27" name="object 27"/>
            <p:cNvSpPr/>
            <p:nvPr/>
          </p:nvSpPr>
          <p:spPr>
            <a:xfrm>
              <a:off x="1019555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1591056" y="0"/>
                  </a:moveTo>
                  <a:lnTo>
                    <a:pt x="0" y="0"/>
                  </a:lnTo>
                  <a:lnTo>
                    <a:pt x="0" y="1591056"/>
                  </a:lnTo>
                  <a:lnTo>
                    <a:pt x="1591056" y="1591056"/>
                  </a:lnTo>
                  <a:lnTo>
                    <a:pt x="1591056" y="0"/>
                  </a:lnTo>
                  <a:close/>
                </a:path>
              </a:pathLst>
            </a:custGeom>
            <a:solidFill>
              <a:srgbClr val="EA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19555" y="1860804"/>
              <a:ext cx="1591310" cy="1591310"/>
            </a:xfrm>
            <a:custGeom>
              <a:avLst/>
              <a:gdLst/>
              <a:ahLst/>
              <a:cxnLst/>
              <a:rect l="l" t="t" r="r" b="b"/>
              <a:pathLst>
                <a:path w="1591310" h="1591310">
                  <a:moveTo>
                    <a:pt x="0" y="1591056"/>
                  </a:moveTo>
                  <a:lnTo>
                    <a:pt x="1591056" y="1591056"/>
                  </a:lnTo>
                  <a:lnTo>
                    <a:pt x="1591056" y="0"/>
                  </a:lnTo>
                  <a:lnTo>
                    <a:pt x="0" y="0"/>
                  </a:lnTo>
                  <a:lnTo>
                    <a:pt x="0" y="159105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52473" y="2289987"/>
              <a:ext cx="735330" cy="678815"/>
            </a:xfrm>
            <a:custGeom>
              <a:avLst/>
              <a:gdLst/>
              <a:ahLst/>
              <a:cxnLst/>
              <a:rect l="l" t="t" r="r" b="b"/>
              <a:pathLst>
                <a:path w="735330" h="678814">
                  <a:moveTo>
                    <a:pt x="432308" y="65532"/>
                  </a:moveTo>
                  <a:lnTo>
                    <a:pt x="417106" y="21196"/>
                  </a:lnTo>
                  <a:lnTo>
                    <a:pt x="365772" y="0"/>
                  </a:lnTo>
                  <a:lnTo>
                    <a:pt x="340702" y="5156"/>
                  </a:lnTo>
                  <a:lnTo>
                    <a:pt x="312788" y="23075"/>
                  </a:lnTo>
                  <a:lnTo>
                    <a:pt x="306362" y="24244"/>
                  </a:lnTo>
                  <a:lnTo>
                    <a:pt x="299935" y="23075"/>
                  </a:lnTo>
                  <a:lnTo>
                    <a:pt x="275107" y="7670"/>
                  </a:lnTo>
                  <a:lnTo>
                    <a:pt x="253695" y="3708"/>
                  </a:lnTo>
                  <a:lnTo>
                    <a:pt x="232283" y="7670"/>
                  </a:lnTo>
                  <a:lnTo>
                    <a:pt x="213207" y="19558"/>
                  </a:lnTo>
                  <a:lnTo>
                    <a:pt x="209219" y="23456"/>
                  </a:lnTo>
                  <a:lnTo>
                    <a:pt x="203504" y="27012"/>
                  </a:lnTo>
                  <a:lnTo>
                    <a:pt x="197078" y="28206"/>
                  </a:lnTo>
                  <a:lnTo>
                    <a:pt x="190652" y="27012"/>
                  </a:lnTo>
                  <a:lnTo>
                    <a:pt x="184924" y="23456"/>
                  </a:lnTo>
                  <a:lnTo>
                    <a:pt x="173228" y="14439"/>
                  </a:lnTo>
                  <a:lnTo>
                    <a:pt x="160147" y="7886"/>
                  </a:lnTo>
                  <a:lnTo>
                    <a:pt x="146062" y="3937"/>
                  </a:lnTo>
                  <a:lnTo>
                    <a:pt x="131356" y="2717"/>
                  </a:lnTo>
                  <a:lnTo>
                    <a:pt x="124345" y="2857"/>
                  </a:lnTo>
                  <a:lnTo>
                    <a:pt x="91833" y="8521"/>
                  </a:lnTo>
                  <a:lnTo>
                    <a:pt x="64922" y="25590"/>
                  </a:lnTo>
                  <a:lnTo>
                    <a:pt x="46355" y="51498"/>
                  </a:lnTo>
                  <a:lnTo>
                    <a:pt x="38862" y="83654"/>
                  </a:lnTo>
                  <a:lnTo>
                    <a:pt x="38862" y="94221"/>
                  </a:lnTo>
                  <a:lnTo>
                    <a:pt x="77127" y="94221"/>
                  </a:lnTo>
                  <a:lnTo>
                    <a:pt x="77127" y="88125"/>
                  </a:lnTo>
                  <a:lnTo>
                    <a:pt x="79756" y="73482"/>
                  </a:lnTo>
                  <a:lnTo>
                    <a:pt x="87452" y="61341"/>
                  </a:lnTo>
                  <a:lnTo>
                    <a:pt x="99098" y="52908"/>
                  </a:lnTo>
                  <a:lnTo>
                    <a:pt x="113563" y="49390"/>
                  </a:lnTo>
                  <a:lnTo>
                    <a:pt x="130479" y="48818"/>
                  </a:lnTo>
                  <a:lnTo>
                    <a:pt x="141846" y="51168"/>
                  </a:lnTo>
                  <a:lnTo>
                    <a:pt x="152438" y="55892"/>
                  </a:lnTo>
                  <a:lnTo>
                    <a:pt x="161861" y="62865"/>
                  </a:lnTo>
                  <a:lnTo>
                    <a:pt x="188988" y="88544"/>
                  </a:lnTo>
                  <a:lnTo>
                    <a:pt x="200240" y="96939"/>
                  </a:lnTo>
                  <a:lnTo>
                    <a:pt x="212877" y="102679"/>
                  </a:lnTo>
                  <a:lnTo>
                    <a:pt x="226453" y="105587"/>
                  </a:lnTo>
                  <a:lnTo>
                    <a:pt x="240487" y="105537"/>
                  </a:lnTo>
                  <a:lnTo>
                    <a:pt x="242125" y="114134"/>
                  </a:lnTo>
                  <a:lnTo>
                    <a:pt x="274243" y="147320"/>
                  </a:lnTo>
                  <a:lnTo>
                    <a:pt x="295021" y="150736"/>
                  </a:lnTo>
                  <a:lnTo>
                    <a:pt x="315645" y="146494"/>
                  </a:lnTo>
                  <a:lnTo>
                    <a:pt x="333870" y="134632"/>
                  </a:lnTo>
                  <a:lnTo>
                    <a:pt x="337121" y="131546"/>
                  </a:lnTo>
                  <a:lnTo>
                    <a:pt x="342404" y="124320"/>
                  </a:lnTo>
                  <a:lnTo>
                    <a:pt x="360934" y="127165"/>
                  </a:lnTo>
                  <a:lnTo>
                    <a:pt x="379272" y="125183"/>
                  </a:lnTo>
                  <a:lnTo>
                    <a:pt x="396506" y="118605"/>
                  </a:lnTo>
                  <a:lnTo>
                    <a:pt x="411708" y="107657"/>
                  </a:lnTo>
                  <a:lnTo>
                    <a:pt x="426402" y="88265"/>
                  </a:lnTo>
                  <a:lnTo>
                    <a:pt x="432308" y="65532"/>
                  </a:lnTo>
                  <a:close/>
                </a:path>
                <a:path w="735330" h="678814">
                  <a:moveTo>
                    <a:pt x="735152" y="508812"/>
                  </a:moveTo>
                  <a:lnTo>
                    <a:pt x="565492" y="508812"/>
                  </a:lnTo>
                  <a:lnTo>
                    <a:pt x="565492" y="453948"/>
                  </a:lnTo>
                  <a:lnTo>
                    <a:pt x="565492" y="337566"/>
                  </a:lnTo>
                  <a:lnTo>
                    <a:pt x="498970" y="372046"/>
                  </a:lnTo>
                  <a:lnTo>
                    <a:pt x="498970" y="545401"/>
                  </a:lnTo>
                  <a:lnTo>
                    <a:pt x="498970" y="620217"/>
                  </a:lnTo>
                  <a:lnTo>
                    <a:pt x="399173" y="620217"/>
                  </a:lnTo>
                  <a:lnTo>
                    <a:pt x="399173" y="545401"/>
                  </a:lnTo>
                  <a:lnTo>
                    <a:pt x="498970" y="545401"/>
                  </a:lnTo>
                  <a:lnTo>
                    <a:pt x="498970" y="372046"/>
                  </a:lnTo>
                  <a:lnTo>
                    <a:pt x="340944" y="453948"/>
                  </a:lnTo>
                  <a:lnTo>
                    <a:pt x="340944" y="337566"/>
                  </a:lnTo>
                  <a:lnTo>
                    <a:pt x="332638" y="341884"/>
                  </a:lnTo>
                  <a:lnTo>
                    <a:pt x="332638" y="545401"/>
                  </a:lnTo>
                  <a:lnTo>
                    <a:pt x="332638" y="620217"/>
                  </a:lnTo>
                  <a:lnTo>
                    <a:pt x="232841" y="620217"/>
                  </a:lnTo>
                  <a:lnTo>
                    <a:pt x="232841" y="545401"/>
                  </a:lnTo>
                  <a:lnTo>
                    <a:pt x="332638" y="545401"/>
                  </a:lnTo>
                  <a:lnTo>
                    <a:pt x="332638" y="341884"/>
                  </a:lnTo>
                  <a:lnTo>
                    <a:pt x="166306" y="428091"/>
                  </a:lnTo>
                  <a:lnTo>
                    <a:pt x="166306" y="545401"/>
                  </a:lnTo>
                  <a:lnTo>
                    <a:pt x="166306" y="620217"/>
                  </a:lnTo>
                  <a:lnTo>
                    <a:pt x="66522" y="620217"/>
                  </a:lnTo>
                  <a:lnTo>
                    <a:pt x="66522" y="545401"/>
                  </a:lnTo>
                  <a:lnTo>
                    <a:pt x="166306" y="545401"/>
                  </a:lnTo>
                  <a:lnTo>
                    <a:pt x="166306" y="428091"/>
                  </a:lnTo>
                  <a:lnTo>
                    <a:pt x="116420" y="453948"/>
                  </a:lnTo>
                  <a:lnTo>
                    <a:pt x="91414" y="113068"/>
                  </a:lnTo>
                  <a:lnTo>
                    <a:pt x="24930" y="113068"/>
                  </a:lnTo>
                  <a:lnTo>
                    <a:pt x="0" y="453948"/>
                  </a:lnTo>
                  <a:lnTo>
                    <a:pt x="0" y="678421"/>
                  </a:lnTo>
                  <a:lnTo>
                    <a:pt x="735152" y="678421"/>
                  </a:lnTo>
                  <a:lnTo>
                    <a:pt x="735152" y="620217"/>
                  </a:lnTo>
                  <a:lnTo>
                    <a:pt x="735152" y="545401"/>
                  </a:lnTo>
                  <a:lnTo>
                    <a:pt x="735152" y="508812"/>
                  </a:lnTo>
                  <a:close/>
                </a:path>
              </a:pathLst>
            </a:custGeom>
            <a:solidFill>
              <a:srgbClr val="BEC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5487" y="4075683"/>
              <a:ext cx="1552575" cy="1548130"/>
            </a:xfrm>
            <a:custGeom>
              <a:avLst/>
              <a:gdLst/>
              <a:ahLst/>
              <a:cxnLst/>
              <a:rect l="l" t="t" r="r" b="b"/>
              <a:pathLst>
                <a:path w="1552575" h="1548129">
                  <a:moveTo>
                    <a:pt x="1552448" y="0"/>
                  </a:moveTo>
                  <a:lnTo>
                    <a:pt x="0" y="0"/>
                  </a:lnTo>
                  <a:lnTo>
                    <a:pt x="0" y="1547875"/>
                  </a:lnTo>
                  <a:lnTo>
                    <a:pt x="1552448" y="1547875"/>
                  </a:lnTo>
                  <a:lnTo>
                    <a:pt x="1552448" y="0"/>
                  </a:lnTo>
                  <a:close/>
                </a:path>
              </a:pathLst>
            </a:custGeom>
            <a:solidFill>
              <a:srgbClr val="C039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27935" y="3493008"/>
              <a:ext cx="582930" cy="2131060"/>
            </a:xfrm>
            <a:custGeom>
              <a:avLst/>
              <a:gdLst/>
              <a:ahLst/>
              <a:cxnLst/>
              <a:rect l="l" t="t" r="r" b="b"/>
              <a:pathLst>
                <a:path w="582930" h="2131060">
                  <a:moveTo>
                    <a:pt x="582676" y="0"/>
                  </a:moveTo>
                  <a:lnTo>
                    <a:pt x="0" y="582675"/>
                  </a:lnTo>
                  <a:lnTo>
                    <a:pt x="0" y="2130552"/>
                  </a:lnTo>
                  <a:lnTo>
                    <a:pt x="582676" y="1547875"/>
                  </a:lnTo>
                  <a:lnTo>
                    <a:pt x="582676" y="0"/>
                  </a:lnTo>
                  <a:close/>
                </a:path>
              </a:pathLst>
            </a:custGeom>
            <a:solidFill>
              <a:srgbClr val="9A2D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5487" y="3493008"/>
              <a:ext cx="2135505" cy="582930"/>
            </a:xfrm>
            <a:custGeom>
              <a:avLst/>
              <a:gdLst/>
              <a:ahLst/>
              <a:cxnLst/>
              <a:rect l="l" t="t" r="r" b="b"/>
              <a:pathLst>
                <a:path w="2135505" h="582929">
                  <a:moveTo>
                    <a:pt x="2135124" y="0"/>
                  </a:moveTo>
                  <a:lnTo>
                    <a:pt x="582688" y="0"/>
                  </a:lnTo>
                  <a:lnTo>
                    <a:pt x="0" y="582675"/>
                  </a:lnTo>
                  <a:lnTo>
                    <a:pt x="1552448" y="582675"/>
                  </a:lnTo>
                  <a:lnTo>
                    <a:pt x="2135124" y="0"/>
                  </a:lnTo>
                  <a:close/>
                </a:path>
              </a:pathLst>
            </a:custGeom>
            <a:solidFill>
              <a:srgbClr val="CC5F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18871" y="5193029"/>
            <a:ext cx="148018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55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spc="3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550" spc="1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550" spc="2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550" spc="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spc="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97089" y="4330814"/>
            <a:ext cx="746125" cy="746760"/>
          </a:xfrm>
          <a:custGeom>
            <a:avLst/>
            <a:gdLst/>
            <a:ahLst/>
            <a:cxnLst/>
            <a:rect l="l" t="t" r="r" b="b"/>
            <a:pathLst>
              <a:path w="746125" h="746760">
                <a:moveTo>
                  <a:pt x="488213" y="270421"/>
                </a:moveTo>
                <a:lnTo>
                  <a:pt x="487273" y="270421"/>
                </a:lnTo>
                <a:lnTo>
                  <a:pt x="433552" y="270421"/>
                </a:lnTo>
                <a:lnTo>
                  <a:pt x="428840" y="271360"/>
                </a:lnTo>
                <a:lnTo>
                  <a:pt x="424129" y="274193"/>
                </a:lnTo>
                <a:lnTo>
                  <a:pt x="421297" y="277964"/>
                </a:lnTo>
                <a:lnTo>
                  <a:pt x="385483" y="316598"/>
                </a:lnTo>
                <a:lnTo>
                  <a:pt x="355320" y="212001"/>
                </a:lnTo>
                <a:lnTo>
                  <a:pt x="352082" y="206260"/>
                </a:lnTo>
                <a:lnTo>
                  <a:pt x="347078" y="202107"/>
                </a:lnTo>
                <a:lnTo>
                  <a:pt x="341007" y="200075"/>
                </a:lnTo>
                <a:lnTo>
                  <a:pt x="334581" y="200698"/>
                </a:lnTo>
                <a:lnTo>
                  <a:pt x="329869" y="202577"/>
                </a:lnTo>
                <a:lnTo>
                  <a:pt x="325158" y="205409"/>
                </a:lnTo>
                <a:lnTo>
                  <a:pt x="266725" y="360883"/>
                </a:lnTo>
                <a:lnTo>
                  <a:pt x="226199" y="144157"/>
                </a:lnTo>
                <a:lnTo>
                  <a:pt x="217716" y="138506"/>
                </a:lnTo>
                <a:lnTo>
                  <a:pt x="203581" y="141338"/>
                </a:lnTo>
                <a:lnTo>
                  <a:pt x="198869" y="146050"/>
                </a:lnTo>
                <a:lnTo>
                  <a:pt x="196037" y="151701"/>
                </a:lnTo>
                <a:lnTo>
                  <a:pt x="155511" y="270421"/>
                </a:lnTo>
                <a:lnTo>
                  <a:pt x="82003" y="270421"/>
                </a:lnTo>
                <a:lnTo>
                  <a:pt x="82003" y="308114"/>
                </a:lnTo>
                <a:lnTo>
                  <a:pt x="167767" y="308114"/>
                </a:lnTo>
                <a:lnTo>
                  <a:pt x="175310" y="307174"/>
                </a:lnTo>
                <a:lnTo>
                  <a:pt x="181902" y="301523"/>
                </a:lnTo>
                <a:lnTo>
                  <a:pt x="183781" y="293979"/>
                </a:lnTo>
                <a:lnTo>
                  <a:pt x="207340" y="222364"/>
                </a:lnTo>
                <a:lnTo>
                  <a:pt x="245046" y="424954"/>
                </a:lnTo>
                <a:lnTo>
                  <a:pt x="245986" y="432485"/>
                </a:lnTo>
                <a:lnTo>
                  <a:pt x="252590" y="438137"/>
                </a:lnTo>
                <a:lnTo>
                  <a:pt x="268605" y="438137"/>
                </a:lnTo>
                <a:lnTo>
                  <a:pt x="275209" y="434378"/>
                </a:lnTo>
                <a:lnTo>
                  <a:pt x="278028" y="427774"/>
                </a:lnTo>
                <a:lnTo>
                  <a:pt x="338353" y="269481"/>
                </a:lnTo>
                <a:lnTo>
                  <a:pt x="362864" y="354279"/>
                </a:lnTo>
                <a:lnTo>
                  <a:pt x="365963" y="360019"/>
                </a:lnTo>
                <a:lnTo>
                  <a:pt x="370751" y="364172"/>
                </a:lnTo>
                <a:lnTo>
                  <a:pt x="376783" y="366204"/>
                </a:lnTo>
                <a:lnTo>
                  <a:pt x="383590" y="365594"/>
                </a:lnTo>
                <a:lnTo>
                  <a:pt x="386422" y="364642"/>
                </a:lnTo>
                <a:lnTo>
                  <a:pt x="389255" y="362762"/>
                </a:lnTo>
                <a:lnTo>
                  <a:pt x="442036" y="308114"/>
                </a:lnTo>
                <a:lnTo>
                  <a:pt x="488213" y="308114"/>
                </a:lnTo>
                <a:lnTo>
                  <a:pt x="488213" y="270421"/>
                </a:lnTo>
                <a:close/>
              </a:path>
              <a:path w="746125" h="746760">
                <a:moveTo>
                  <a:pt x="745756" y="680770"/>
                </a:moveTo>
                <a:lnTo>
                  <a:pt x="740981" y="655866"/>
                </a:lnTo>
                <a:lnTo>
                  <a:pt x="726668" y="634136"/>
                </a:lnTo>
                <a:lnTo>
                  <a:pt x="609803" y="516343"/>
                </a:lnTo>
                <a:lnTo>
                  <a:pt x="600151" y="508812"/>
                </a:lnTo>
                <a:lnTo>
                  <a:pt x="597230" y="506526"/>
                </a:lnTo>
                <a:lnTo>
                  <a:pt x="582701" y="499973"/>
                </a:lnTo>
                <a:lnTo>
                  <a:pt x="574306" y="498449"/>
                </a:lnTo>
                <a:lnTo>
                  <a:pt x="567118" y="497141"/>
                </a:lnTo>
                <a:lnTo>
                  <a:pt x="551370" y="498449"/>
                </a:lnTo>
                <a:lnTo>
                  <a:pt x="508952" y="456984"/>
                </a:lnTo>
                <a:lnTo>
                  <a:pt x="533984" y="418261"/>
                </a:lnTo>
                <a:lnTo>
                  <a:pt x="552310" y="376186"/>
                </a:lnTo>
                <a:lnTo>
                  <a:pt x="563562" y="331635"/>
                </a:lnTo>
                <a:lnTo>
                  <a:pt x="567385" y="285496"/>
                </a:lnTo>
                <a:lnTo>
                  <a:pt x="563918" y="239293"/>
                </a:lnTo>
                <a:lnTo>
                  <a:pt x="553364" y="195478"/>
                </a:lnTo>
                <a:lnTo>
                  <a:pt x="536295" y="154622"/>
                </a:lnTo>
                <a:lnTo>
                  <a:pt x="513321" y="117297"/>
                </a:lnTo>
                <a:lnTo>
                  <a:pt x="510743" y="114274"/>
                </a:lnTo>
                <a:lnTo>
                  <a:pt x="510743" y="285496"/>
                </a:lnTo>
                <a:lnTo>
                  <a:pt x="506222" y="329984"/>
                </a:lnTo>
                <a:lnTo>
                  <a:pt x="492988" y="372364"/>
                </a:lnTo>
                <a:lnTo>
                  <a:pt x="472071" y="410768"/>
                </a:lnTo>
                <a:lnTo>
                  <a:pt x="444385" y="444271"/>
                </a:lnTo>
                <a:lnTo>
                  <a:pt x="410883" y="471944"/>
                </a:lnTo>
                <a:lnTo>
                  <a:pt x="372465" y="492848"/>
                </a:lnTo>
                <a:lnTo>
                  <a:pt x="330073" y="506082"/>
                </a:lnTo>
                <a:lnTo>
                  <a:pt x="284632" y="510692"/>
                </a:lnTo>
                <a:lnTo>
                  <a:pt x="238925" y="506120"/>
                </a:lnTo>
                <a:lnTo>
                  <a:pt x="196405" y="492988"/>
                </a:lnTo>
                <a:lnTo>
                  <a:pt x="157975" y="472186"/>
                </a:lnTo>
                <a:lnTo>
                  <a:pt x="124523" y="444627"/>
                </a:lnTo>
                <a:lnTo>
                  <a:pt x="96951" y="411175"/>
                </a:lnTo>
                <a:lnTo>
                  <a:pt x="76149" y="372757"/>
                </a:lnTo>
                <a:lnTo>
                  <a:pt x="63017" y="330250"/>
                </a:lnTo>
                <a:lnTo>
                  <a:pt x="58432" y="284556"/>
                </a:lnTo>
                <a:lnTo>
                  <a:pt x="63017" y="238861"/>
                </a:lnTo>
                <a:lnTo>
                  <a:pt x="76149" y="196354"/>
                </a:lnTo>
                <a:lnTo>
                  <a:pt x="96951" y="157937"/>
                </a:lnTo>
                <a:lnTo>
                  <a:pt x="124523" y="124498"/>
                </a:lnTo>
                <a:lnTo>
                  <a:pt x="157975" y="96926"/>
                </a:lnTo>
                <a:lnTo>
                  <a:pt x="196405" y="76136"/>
                </a:lnTo>
                <a:lnTo>
                  <a:pt x="238925" y="62992"/>
                </a:lnTo>
                <a:lnTo>
                  <a:pt x="284632" y="58420"/>
                </a:lnTo>
                <a:lnTo>
                  <a:pt x="330339" y="62992"/>
                </a:lnTo>
                <a:lnTo>
                  <a:pt x="372859" y="76136"/>
                </a:lnTo>
                <a:lnTo>
                  <a:pt x="411289" y="96926"/>
                </a:lnTo>
                <a:lnTo>
                  <a:pt x="444741" y="124498"/>
                </a:lnTo>
                <a:lnTo>
                  <a:pt x="472313" y="157937"/>
                </a:lnTo>
                <a:lnTo>
                  <a:pt x="493115" y="196354"/>
                </a:lnTo>
                <a:lnTo>
                  <a:pt x="506260" y="238861"/>
                </a:lnTo>
                <a:lnTo>
                  <a:pt x="510641" y="282676"/>
                </a:lnTo>
                <a:lnTo>
                  <a:pt x="510743" y="285496"/>
                </a:lnTo>
                <a:lnTo>
                  <a:pt x="510743" y="114274"/>
                </a:lnTo>
                <a:lnTo>
                  <a:pt x="485038" y="84099"/>
                </a:lnTo>
                <a:lnTo>
                  <a:pt x="455307" y="58420"/>
                </a:lnTo>
                <a:lnTo>
                  <a:pt x="414883" y="32346"/>
                </a:lnTo>
                <a:lnTo>
                  <a:pt x="374205" y="14947"/>
                </a:lnTo>
                <a:lnTo>
                  <a:pt x="330593" y="3975"/>
                </a:lnTo>
                <a:lnTo>
                  <a:pt x="284632" y="0"/>
                </a:lnTo>
                <a:lnTo>
                  <a:pt x="238671" y="3467"/>
                </a:lnTo>
                <a:lnTo>
                  <a:pt x="195046" y="14020"/>
                </a:lnTo>
                <a:lnTo>
                  <a:pt x="154330" y="31076"/>
                </a:lnTo>
                <a:lnTo>
                  <a:pt x="117132" y="54051"/>
                </a:lnTo>
                <a:lnTo>
                  <a:pt x="83997" y="82334"/>
                </a:lnTo>
                <a:lnTo>
                  <a:pt x="55537" y="115328"/>
                </a:lnTo>
                <a:lnTo>
                  <a:pt x="32321" y="152463"/>
                </a:lnTo>
                <a:lnTo>
                  <a:pt x="14947" y="193116"/>
                </a:lnTo>
                <a:lnTo>
                  <a:pt x="3975" y="236728"/>
                </a:lnTo>
                <a:lnTo>
                  <a:pt x="0" y="282676"/>
                </a:lnTo>
                <a:lnTo>
                  <a:pt x="3467" y="328625"/>
                </a:lnTo>
                <a:lnTo>
                  <a:pt x="14020" y="372237"/>
                </a:lnTo>
                <a:lnTo>
                  <a:pt x="31089" y="412940"/>
                </a:lnTo>
                <a:lnTo>
                  <a:pt x="54063" y="450138"/>
                </a:lnTo>
                <a:lnTo>
                  <a:pt x="82346" y="483247"/>
                </a:lnTo>
                <a:lnTo>
                  <a:pt x="115366" y="511708"/>
                </a:lnTo>
                <a:lnTo>
                  <a:pt x="152501" y="534911"/>
                </a:lnTo>
                <a:lnTo>
                  <a:pt x="193179" y="552284"/>
                </a:lnTo>
                <a:lnTo>
                  <a:pt x="236791" y="563257"/>
                </a:lnTo>
                <a:lnTo>
                  <a:pt x="282752" y="567232"/>
                </a:lnTo>
                <a:lnTo>
                  <a:pt x="329057" y="563397"/>
                </a:lnTo>
                <a:lnTo>
                  <a:pt x="374053" y="552157"/>
                </a:lnTo>
                <a:lnTo>
                  <a:pt x="416750" y="533844"/>
                </a:lnTo>
                <a:lnTo>
                  <a:pt x="453199" y="510692"/>
                </a:lnTo>
                <a:lnTo>
                  <a:pt x="456171" y="508812"/>
                </a:lnTo>
                <a:lnTo>
                  <a:pt x="497636" y="550265"/>
                </a:lnTo>
                <a:lnTo>
                  <a:pt x="496722" y="566432"/>
                </a:lnTo>
                <a:lnTo>
                  <a:pt x="499529" y="582079"/>
                </a:lnTo>
                <a:lnTo>
                  <a:pt x="633361" y="727417"/>
                </a:lnTo>
                <a:lnTo>
                  <a:pt x="680021" y="746493"/>
                </a:lnTo>
                <a:lnTo>
                  <a:pt x="704938" y="741730"/>
                </a:lnTo>
                <a:lnTo>
                  <a:pt x="726668" y="727417"/>
                </a:lnTo>
                <a:lnTo>
                  <a:pt x="740981" y="705688"/>
                </a:lnTo>
                <a:lnTo>
                  <a:pt x="745756" y="68077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0891" y="0"/>
            <a:ext cx="6311646" cy="1108710"/>
          </a:xfrm>
          <a:prstGeom prst="rect">
            <a:avLst/>
          </a:prstGeom>
        </p:spPr>
      </p:pic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M</a:t>
            </a:r>
            <a:r>
              <a:rPr dirty="0"/>
              <a:t>E</a:t>
            </a:r>
            <a:r>
              <a:rPr spc="-150" dirty="0"/>
              <a:t>T</a:t>
            </a:r>
            <a:r>
              <a:rPr spc="-35" dirty="0"/>
              <a:t>O</a:t>
            </a:r>
            <a:r>
              <a:rPr spc="-40" dirty="0"/>
              <a:t>D</a:t>
            </a:r>
            <a:r>
              <a:rPr spc="-70" dirty="0"/>
              <a:t>O</a:t>
            </a:r>
            <a:r>
              <a:rPr spc="-150" dirty="0"/>
              <a:t>L</a:t>
            </a:r>
            <a:r>
              <a:rPr spc="-35" dirty="0"/>
              <a:t>O</a:t>
            </a:r>
            <a:r>
              <a:rPr spc="-25" dirty="0"/>
              <a:t>G</a:t>
            </a:r>
            <a:r>
              <a:rPr spc="-5" dirty="0"/>
              <a:t>I</a:t>
            </a:r>
            <a:r>
              <a:rPr spc="-160" dirty="0"/>
              <a:t> </a:t>
            </a:r>
            <a:r>
              <a:rPr spc="-5" dirty="0"/>
              <a:t>P</a:t>
            </a:r>
            <a:r>
              <a:rPr spc="5" dirty="0"/>
              <a:t>E</a:t>
            </a:r>
            <a:r>
              <a:rPr spc="-40" dirty="0"/>
              <a:t>N</a:t>
            </a:r>
            <a:r>
              <a:rPr spc="-35" dirty="0"/>
              <a:t>I</a:t>
            </a:r>
            <a:r>
              <a:rPr spc="-45" dirty="0"/>
              <a:t>L</a:t>
            </a:r>
            <a:r>
              <a:rPr spc="-30" dirty="0"/>
              <a:t>A</a:t>
            </a:r>
            <a:r>
              <a:rPr spc="-35" dirty="0"/>
              <a:t>I</a:t>
            </a:r>
            <a:r>
              <a:rPr spc="-30" dirty="0"/>
              <a:t>A</a:t>
            </a:r>
            <a:r>
              <a:rPr spc="-5" dirty="0"/>
              <a:t>N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8</a:t>
            </a:fld>
            <a:endParaRPr spc="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6051" y="1920239"/>
            <a:ext cx="11069320" cy="3698875"/>
            <a:chOff x="416051" y="1920239"/>
            <a:chExt cx="11069320" cy="3698875"/>
          </a:xfrm>
        </p:grpSpPr>
        <p:sp>
          <p:nvSpPr>
            <p:cNvPr id="3" name="object 3"/>
            <p:cNvSpPr/>
            <p:nvPr/>
          </p:nvSpPr>
          <p:spPr>
            <a:xfrm>
              <a:off x="585216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292608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29260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6051" y="2391155"/>
              <a:ext cx="2921508" cy="2679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5868" y="2825495"/>
              <a:ext cx="2128266" cy="184480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79875" y="2871215"/>
              <a:ext cx="2002789" cy="1719580"/>
            </a:xfrm>
            <a:custGeom>
              <a:avLst/>
              <a:gdLst/>
              <a:ahLst/>
              <a:cxnLst/>
              <a:rect l="l" t="t" r="r" b="b"/>
              <a:pathLst>
                <a:path w="2002789" h="1719579">
                  <a:moveTo>
                    <a:pt x="1143000" y="0"/>
                  </a:moveTo>
                  <a:lnTo>
                    <a:pt x="1143000" y="429768"/>
                  </a:lnTo>
                  <a:lnTo>
                    <a:pt x="0" y="429768"/>
                  </a:lnTo>
                  <a:lnTo>
                    <a:pt x="0" y="1289304"/>
                  </a:lnTo>
                  <a:lnTo>
                    <a:pt x="1143000" y="1289304"/>
                  </a:lnTo>
                  <a:lnTo>
                    <a:pt x="1143000" y="1719072"/>
                  </a:lnTo>
                  <a:lnTo>
                    <a:pt x="2002536" y="859536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05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20155" y="2212847"/>
              <a:ext cx="5664835" cy="3406140"/>
            </a:xfrm>
            <a:custGeom>
              <a:avLst/>
              <a:gdLst/>
              <a:ahLst/>
              <a:cxnLst/>
              <a:rect l="l" t="t" r="r" b="b"/>
              <a:pathLst>
                <a:path w="5664834" h="3406140">
                  <a:moveTo>
                    <a:pt x="5664708" y="0"/>
                  </a:moveTo>
                  <a:lnTo>
                    <a:pt x="0" y="0"/>
                  </a:lnTo>
                  <a:lnTo>
                    <a:pt x="0" y="3406140"/>
                  </a:lnTo>
                  <a:lnTo>
                    <a:pt x="5664708" y="3406140"/>
                  </a:lnTo>
                  <a:lnTo>
                    <a:pt x="5664708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6153" y="1068451"/>
            <a:ext cx="11237595" cy="452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Dalam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rangka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mendorong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percepatan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tercapainya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komponen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baterai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dimana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pembobotan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diberikan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30%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selama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periode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2020-2023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35%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selama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periode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2024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selanjutnya,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selain </a:t>
            </a:r>
            <a:r>
              <a:rPr sz="1800" spc="-15" dirty="0">
                <a:latin typeface="Calibri"/>
                <a:cs typeface="Calibri"/>
              </a:rPr>
              <a:t>dihitung </a:t>
            </a:r>
            <a:r>
              <a:rPr sz="1800" spc="-10" dirty="0">
                <a:latin typeface="Calibri"/>
                <a:cs typeface="Calibri"/>
              </a:rPr>
              <a:t> berdasarkan aktivitas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manufaktur, </a:t>
            </a:r>
            <a:r>
              <a:rPr sz="1800" spc="-5" dirty="0">
                <a:latin typeface="Calibri"/>
                <a:cs typeface="Calibri"/>
              </a:rPr>
              <a:t>TKDN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baterai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juga</a:t>
            </a:r>
            <a:r>
              <a:rPr sz="1800" spc="-5" dirty="0">
                <a:latin typeface="Calibri"/>
                <a:cs typeface="Calibri"/>
              </a:rPr>
              <a:t> bisa </a:t>
            </a:r>
            <a:r>
              <a:rPr sz="1800" spc="-10" dirty="0">
                <a:latin typeface="Calibri"/>
                <a:cs typeface="Calibri"/>
              </a:rPr>
              <a:t>dihitung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berdasarkan </a:t>
            </a: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sector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manufaktur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baterai.</a:t>
            </a:r>
            <a:endParaRPr sz="18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</a:pPr>
            <a:endParaRPr sz="2100" dirty="0">
              <a:latin typeface="Calibri"/>
              <a:cs typeface="Calibri"/>
            </a:endParaRPr>
          </a:p>
          <a:p>
            <a:pPr marL="5499735" marR="244475" algn="just">
              <a:lnSpc>
                <a:spcPct val="100000"/>
              </a:lnSpc>
            </a:pP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ks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ung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 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realisasi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investasi</a:t>
            </a:r>
            <a:r>
              <a:rPr sz="1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sektor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manufaktur</a:t>
            </a:r>
            <a:r>
              <a:rPr sz="1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baterai</a:t>
            </a:r>
            <a:r>
              <a:rPr sz="1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meliputi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Barang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Tingkat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Satu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baterai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terpasang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800" b="1" i="1" spc="-15" dirty="0">
                <a:solidFill>
                  <a:srgbClr val="FFFFFF"/>
                </a:solidFill>
                <a:latin typeface="Calibri"/>
                <a:cs typeface="Calibri"/>
              </a:rPr>
              <a:t>installed 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battery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),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Barang Tingkat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Dua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baterai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pak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battery pack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)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Barang </a:t>
            </a:r>
            <a:r>
              <a:rPr sz="1800"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Tingkat Tiga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baterai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sel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800" b="1" i="1" spc="-5" dirty="0">
                <a:solidFill>
                  <a:srgbClr val="FFFFFF"/>
                </a:solidFill>
                <a:latin typeface="Calibri"/>
                <a:cs typeface="Calibri"/>
              </a:rPr>
              <a:t>battery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cell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)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serta pabrik KBL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Berbasis</a:t>
            </a:r>
            <a:r>
              <a:rPr sz="1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Baterai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tahun</a:t>
            </a:r>
            <a:r>
              <a:rPr sz="1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2020-2027.</a:t>
            </a:r>
            <a:endParaRPr sz="18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</a:pPr>
            <a:endParaRPr sz="2100" dirty="0">
              <a:latin typeface="Calibri"/>
              <a:cs typeface="Calibri"/>
            </a:endParaRPr>
          </a:p>
          <a:p>
            <a:pPr marL="5499735" marR="405765" algn="just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1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1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sek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nu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ur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 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KBL Berbasis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Baterai memiliki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nilai paling sedikit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Rp5.000.000.000.000,00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dan harus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direalisasikan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dalam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waktu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paling</a:t>
            </a:r>
            <a:r>
              <a:rPr sz="1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lama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(lima)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tahun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sejak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realisasi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investasi </a:t>
            </a:r>
            <a:r>
              <a:rPr sz="1800" b="1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pertama</a:t>
            </a:r>
            <a:r>
              <a:rPr sz="1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dilaksanakan.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225665" y="6269266"/>
          <a:ext cx="4959984" cy="4854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4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D9000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505"/>
                        </a:spcBef>
                        <a:tabLst>
                          <a:tab pos="4095115" algn="l"/>
                        </a:tabLst>
                      </a:pPr>
                      <a:r>
                        <a:rPr sz="3600" b="1" spc="-7" baseline="2314" dirty="0">
                          <a:latin typeface="Calibri"/>
                          <a:cs typeface="Calibri"/>
                        </a:rPr>
                        <a:t>BOBOT</a:t>
                      </a:r>
                      <a:r>
                        <a:rPr sz="3600" b="1" spc="-172" baseline="23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600" b="1" spc="-15" baseline="2314" dirty="0">
                          <a:latin typeface="Calibri"/>
                          <a:cs typeface="Calibri"/>
                        </a:rPr>
                        <a:t>KOMPONEN</a:t>
                      </a:r>
                      <a:r>
                        <a:rPr sz="3600" b="1" spc="-225" baseline="23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600" b="1" spc="15" baseline="2314" dirty="0">
                          <a:latin typeface="Calibri"/>
                          <a:cs typeface="Calibri"/>
                        </a:rPr>
                        <a:t>KBLBB	</a:t>
                      </a:r>
                      <a:r>
                        <a:rPr sz="1550" dirty="0">
                          <a:latin typeface="Calibri"/>
                          <a:cs typeface="Calibri"/>
                        </a:rPr>
                        <a:t>60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5468" y="1920239"/>
            <a:ext cx="11562715" cy="4091940"/>
            <a:chOff x="315468" y="1920239"/>
            <a:chExt cx="11562715" cy="4091940"/>
          </a:xfrm>
        </p:grpSpPr>
        <p:sp>
          <p:nvSpPr>
            <p:cNvPr id="3" name="object 3"/>
            <p:cNvSpPr/>
            <p:nvPr/>
          </p:nvSpPr>
          <p:spPr>
            <a:xfrm>
              <a:off x="585215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5468" y="1947671"/>
              <a:ext cx="11562715" cy="4064635"/>
            </a:xfrm>
            <a:custGeom>
              <a:avLst/>
              <a:gdLst/>
              <a:ahLst/>
              <a:cxnLst/>
              <a:rect l="l" t="t" r="r" b="b"/>
              <a:pathLst>
                <a:path w="11562715" h="4064635">
                  <a:moveTo>
                    <a:pt x="11562588" y="0"/>
                  </a:moveTo>
                  <a:lnTo>
                    <a:pt x="0" y="0"/>
                  </a:lnTo>
                  <a:lnTo>
                    <a:pt x="0" y="4064507"/>
                  </a:lnTo>
                  <a:lnTo>
                    <a:pt x="11562588" y="4064507"/>
                  </a:lnTo>
                  <a:lnTo>
                    <a:pt x="11562588" y="0"/>
                  </a:lnTo>
                  <a:close/>
                </a:path>
              </a:pathLst>
            </a:custGeom>
            <a:solidFill>
              <a:srgbClr val="EAECE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15468" y="1101852"/>
            <a:ext cx="11562715" cy="676910"/>
          </a:xfrm>
          <a:custGeom>
            <a:avLst/>
            <a:gdLst/>
            <a:ahLst/>
            <a:cxnLst/>
            <a:rect l="l" t="t" r="r" b="b"/>
            <a:pathLst>
              <a:path w="11562715" h="676910">
                <a:moveTo>
                  <a:pt x="11562588" y="0"/>
                </a:moveTo>
                <a:lnTo>
                  <a:pt x="0" y="0"/>
                </a:lnTo>
                <a:lnTo>
                  <a:pt x="0" y="676656"/>
                </a:lnTo>
                <a:lnTo>
                  <a:pt x="11562588" y="676656"/>
                </a:lnTo>
                <a:lnTo>
                  <a:pt x="11562588" y="0"/>
                </a:lnTo>
                <a:close/>
              </a:path>
            </a:pathLst>
          </a:custGeom>
          <a:solidFill>
            <a:srgbClr val="EA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5468" y="1101852"/>
            <a:ext cx="11562715" cy="67691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525"/>
              </a:spcBef>
              <a:tabLst>
                <a:tab pos="1576070" algn="l"/>
                <a:tab pos="5172710" algn="l"/>
                <a:tab pos="7228840" algn="l"/>
              </a:tabLst>
            </a:pPr>
            <a:r>
              <a:rPr sz="3200" b="1" spc="220" dirty="0">
                <a:solidFill>
                  <a:srgbClr val="475455"/>
                </a:solidFill>
                <a:latin typeface="Calibri"/>
                <a:cs typeface="Calibri"/>
              </a:rPr>
              <a:t>ASPEK	</a:t>
            </a:r>
            <a:r>
              <a:rPr sz="3200" b="1" spc="265" dirty="0">
                <a:solidFill>
                  <a:srgbClr val="475455"/>
                </a:solidFill>
                <a:latin typeface="Calibri"/>
                <a:cs typeface="Calibri"/>
              </a:rPr>
              <a:t>PENGEMBANGAN	</a:t>
            </a:r>
            <a:r>
              <a:rPr sz="3200" b="1" spc="250" dirty="0">
                <a:solidFill>
                  <a:srgbClr val="475455"/>
                </a:solidFill>
                <a:latin typeface="Calibri"/>
                <a:cs typeface="Calibri"/>
              </a:rPr>
              <a:t>BERBASIS	</a:t>
            </a:r>
            <a:r>
              <a:rPr sz="3200" b="1" spc="260" dirty="0">
                <a:solidFill>
                  <a:srgbClr val="475455"/>
                </a:solidFill>
                <a:latin typeface="Calibri"/>
                <a:cs typeface="Calibri"/>
              </a:rPr>
              <a:t>AKTIVITAS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5038" y="2014473"/>
            <a:ext cx="11177270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Penghitungan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Aspek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Pengembangan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berbasis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aktivitas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penelitian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pengembangan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dapat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dilakukan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jika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memiliki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kriteria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aktivitas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sebagai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berikut:</a:t>
            </a:r>
            <a:endParaRPr sz="1800">
              <a:latin typeface="Calibri"/>
              <a:cs typeface="Calibri"/>
            </a:endParaRPr>
          </a:p>
          <a:p>
            <a:pPr marL="355600" marR="233679" indent="-343535">
              <a:lnSpc>
                <a:spcPct val="100000"/>
              </a:lnSpc>
              <a:buAutoNum type="alphaLcPeriod"/>
              <a:tabLst>
                <a:tab pos="355600" algn="l"/>
                <a:tab pos="356235" algn="l"/>
              </a:tabLst>
            </a:pPr>
            <a:r>
              <a:rPr sz="1800" spc="-10" dirty="0">
                <a:latin typeface="Calibri"/>
                <a:cs typeface="Calibri"/>
              </a:rPr>
              <a:t>Penelitian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(Market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Research)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diberikan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bobot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5%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(lima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total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Aspek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Pengembangan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puluh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355600" algn="l"/>
                <a:tab pos="356235" algn="l"/>
              </a:tabLst>
            </a:pPr>
            <a:r>
              <a:rPr sz="1800" spc="-10" dirty="0">
                <a:latin typeface="Calibri"/>
                <a:cs typeface="Calibri"/>
              </a:rPr>
              <a:t>Perencanaan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Produk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(Product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Planning)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diberikan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bobot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15%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(lima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belas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total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Aspek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Pengembangan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puluh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persen);</a:t>
            </a:r>
            <a:endParaRPr sz="1800">
              <a:latin typeface="Calibri"/>
              <a:cs typeface="Calibri"/>
            </a:endParaRPr>
          </a:p>
          <a:p>
            <a:pPr marL="355600" marR="510540" indent="-343535">
              <a:lnSpc>
                <a:spcPct val="100000"/>
              </a:lnSpc>
              <a:buAutoNum type="alphaLcPeriod" startAt="3"/>
              <a:tabLst>
                <a:tab pos="355600" algn="l"/>
                <a:tab pos="356235" algn="l"/>
              </a:tabLst>
            </a:pPr>
            <a:r>
              <a:rPr sz="1800" spc="-15" dirty="0">
                <a:latin typeface="Calibri"/>
                <a:cs typeface="Calibri"/>
              </a:rPr>
              <a:t>Perancangan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Teknis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(Design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Engineering)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diberikan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bobot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puluh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total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Aspek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Pengembangan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puluh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AutoNum type="alphaLcPeriod" startAt="3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Model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Kendaraan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(Prototyping)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diberikan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bobot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puluh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total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Aspek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Pengembangan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puluh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persen);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AutoNum type="alphaLcPeriod" startAt="5"/>
              <a:tabLst>
                <a:tab pos="355600" algn="l"/>
                <a:tab pos="356235" algn="l"/>
              </a:tabLst>
            </a:pPr>
            <a:r>
              <a:rPr sz="1800" spc="-10" dirty="0">
                <a:latin typeface="Calibri"/>
                <a:cs typeface="Calibri"/>
              </a:rPr>
              <a:t>Pengujian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Kendaraan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(Testing)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diberikan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bobot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puluh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total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Aspek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Pengembangan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puluh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persen);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endParaRPr sz="18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AutoNum type="alphaLcPeriod" startAt="6"/>
              <a:tabLst>
                <a:tab pos="355600" algn="l"/>
                <a:tab pos="356235" algn="l"/>
              </a:tabLst>
            </a:pPr>
            <a:r>
              <a:rPr sz="1800" spc="-10" dirty="0">
                <a:latin typeface="Calibri"/>
                <a:cs typeface="Calibri"/>
              </a:rPr>
              <a:t>Sertifikasi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Kendaraan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(Licensing)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produk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diberikan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bobot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puluh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dari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total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Pengembangan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20%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(dua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puluh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persen).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50891" y="0"/>
            <a:ext cx="6912609" cy="1657985"/>
            <a:chOff x="4850891" y="0"/>
            <a:chExt cx="6912609" cy="1657985"/>
          </a:xfrm>
        </p:grpSpPr>
        <p:sp>
          <p:nvSpPr>
            <p:cNvPr id="9" name="object 9"/>
            <p:cNvSpPr/>
            <p:nvPr/>
          </p:nvSpPr>
          <p:spPr>
            <a:xfrm>
              <a:off x="11267452" y="1157744"/>
              <a:ext cx="495934" cy="500380"/>
            </a:xfrm>
            <a:custGeom>
              <a:avLst/>
              <a:gdLst/>
              <a:ahLst/>
              <a:cxnLst/>
              <a:rect l="l" t="t" r="r" b="b"/>
              <a:pathLst>
                <a:path w="495934" h="500380">
                  <a:moveTo>
                    <a:pt x="324662" y="181190"/>
                  </a:moveTo>
                  <a:lnTo>
                    <a:pt x="324040" y="181190"/>
                  </a:lnTo>
                  <a:lnTo>
                    <a:pt x="288302" y="181190"/>
                  </a:lnTo>
                  <a:lnTo>
                    <a:pt x="285178" y="181825"/>
                  </a:lnTo>
                  <a:lnTo>
                    <a:pt x="282041" y="183718"/>
                  </a:lnTo>
                  <a:lnTo>
                    <a:pt x="280162" y="186245"/>
                  </a:lnTo>
                  <a:lnTo>
                    <a:pt x="256349" y="212128"/>
                  </a:lnTo>
                  <a:lnTo>
                    <a:pt x="236283" y="142049"/>
                  </a:lnTo>
                  <a:lnTo>
                    <a:pt x="234403" y="136372"/>
                  </a:lnTo>
                  <a:lnTo>
                    <a:pt x="228142" y="132575"/>
                  </a:lnTo>
                  <a:lnTo>
                    <a:pt x="219367" y="135737"/>
                  </a:lnTo>
                  <a:lnTo>
                    <a:pt x="216230" y="137629"/>
                  </a:lnTo>
                  <a:lnTo>
                    <a:pt x="177368" y="241795"/>
                  </a:lnTo>
                  <a:lnTo>
                    <a:pt x="150418" y="96596"/>
                  </a:lnTo>
                  <a:lnTo>
                    <a:pt x="144780" y="92811"/>
                  </a:lnTo>
                  <a:lnTo>
                    <a:pt x="135382" y="94703"/>
                  </a:lnTo>
                  <a:lnTo>
                    <a:pt x="132245" y="97853"/>
                  </a:lnTo>
                  <a:lnTo>
                    <a:pt x="130365" y="101650"/>
                  </a:lnTo>
                  <a:lnTo>
                    <a:pt x="103416" y="181190"/>
                  </a:lnTo>
                  <a:lnTo>
                    <a:pt x="54521" y="181190"/>
                  </a:lnTo>
                  <a:lnTo>
                    <a:pt x="54521" y="206438"/>
                  </a:lnTo>
                  <a:lnTo>
                    <a:pt x="111569" y="206438"/>
                  </a:lnTo>
                  <a:lnTo>
                    <a:pt x="116573" y="205803"/>
                  </a:lnTo>
                  <a:lnTo>
                    <a:pt x="120967" y="202018"/>
                  </a:lnTo>
                  <a:lnTo>
                    <a:pt x="122212" y="196977"/>
                  </a:lnTo>
                  <a:lnTo>
                    <a:pt x="137883" y="148996"/>
                  </a:lnTo>
                  <a:lnTo>
                    <a:pt x="162953" y="284721"/>
                  </a:lnTo>
                  <a:lnTo>
                    <a:pt x="163576" y="289775"/>
                  </a:lnTo>
                  <a:lnTo>
                    <a:pt x="167970" y="293560"/>
                  </a:lnTo>
                  <a:lnTo>
                    <a:pt x="178625" y="293560"/>
                  </a:lnTo>
                  <a:lnTo>
                    <a:pt x="183007" y="291033"/>
                  </a:lnTo>
                  <a:lnTo>
                    <a:pt x="184886" y="286613"/>
                  </a:lnTo>
                  <a:lnTo>
                    <a:pt x="225005" y="180555"/>
                  </a:lnTo>
                  <a:lnTo>
                    <a:pt x="241300" y="237375"/>
                  </a:lnTo>
                  <a:lnTo>
                    <a:pt x="243179" y="243052"/>
                  </a:lnTo>
                  <a:lnTo>
                    <a:pt x="248818" y="246849"/>
                  </a:lnTo>
                  <a:lnTo>
                    <a:pt x="256971" y="244322"/>
                  </a:lnTo>
                  <a:lnTo>
                    <a:pt x="258851" y="243052"/>
                  </a:lnTo>
                  <a:lnTo>
                    <a:pt x="293954" y="206438"/>
                  </a:lnTo>
                  <a:lnTo>
                    <a:pt x="324662" y="206438"/>
                  </a:lnTo>
                  <a:lnTo>
                    <a:pt x="324662" y="181190"/>
                  </a:lnTo>
                  <a:close/>
                </a:path>
                <a:path w="495934" h="500380">
                  <a:moveTo>
                    <a:pt x="495922" y="456120"/>
                  </a:moveTo>
                  <a:lnTo>
                    <a:pt x="405511" y="345960"/>
                  </a:lnTo>
                  <a:lnTo>
                    <a:pt x="377139" y="333082"/>
                  </a:lnTo>
                  <a:lnTo>
                    <a:pt x="366661" y="333959"/>
                  </a:lnTo>
                  <a:lnTo>
                    <a:pt x="338455" y="306184"/>
                  </a:lnTo>
                  <a:lnTo>
                    <a:pt x="355092" y="280263"/>
                  </a:lnTo>
                  <a:lnTo>
                    <a:pt x="367284" y="252056"/>
                  </a:lnTo>
                  <a:lnTo>
                    <a:pt x="374764" y="222199"/>
                  </a:lnTo>
                  <a:lnTo>
                    <a:pt x="377317" y="191287"/>
                  </a:lnTo>
                  <a:lnTo>
                    <a:pt x="370827" y="140563"/>
                  </a:lnTo>
                  <a:lnTo>
                    <a:pt x="351955" y="94983"/>
                  </a:lnTo>
                  <a:lnTo>
                    <a:pt x="339598" y="78752"/>
                  </a:lnTo>
                  <a:lnTo>
                    <a:pt x="339598" y="191287"/>
                  </a:lnTo>
                  <a:lnTo>
                    <a:pt x="332003" y="238417"/>
                  </a:lnTo>
                  <a:lnTo>
                    <a:pt x="310578" y="279984"/>
                  </a:lnTo>
                  <a:lnTo>
                    <a:pt x="277964" y="312839"/>
                  </a:lnTo>
                  <a:lnTo>
                    <a:pt x="236689" y="334416"/>
                  </a:lnTo>
                  <a:lnTo>
                    <a:pt x="189280" y="342176"/>
                  </a:lnTo>
                  <a:lnTo>
                    <a:pt x="141630" y="334479"/>
                  </a:lnTo>
                  <a:lnTo>
                    <a:pt x="100317" y="313016"/>
                  </a:lnTo>
                  <a:lnTo>
                    <a:pt x="67792" y="280238"/>
                  </a:lnTo>
                  <a:lnTo>
                    <a:pt x="46494" y="238658"/>
                  </a:lnTo>
                  <a:lnTo>
                    <a:pt x="38862" y="190652"/>
                  </a:lnTo>
                  <a:lnTo>
                    <a:pt x="46494" y="142659"/>
                  </a:lnTo>
                  <a:lnTo>
                    <a:pt x="67805" y="101053"/>
                  </a:lnTo>
                  <a:lnTo>
                    <a:pt x="100317" y="68300"/>
                  </a:lnTo>
                  <a:lnTo>
                    <a:pt x="141630" y="46837"/>
                  </a:lnTo>
                  <a:lnTo>
                    <a:pt x="189280" y="39141"/>
                  </a:lnTo>
                  <a:lnTo>
                    <a:pt x="236931" y="46837"/>
                  </a:lnTo>
                  <a:lnTo>
                    <a:pt x="278244" y="68300"/>
                  </a:lnTo>
                  <a:lnTo>
                    <a:pt x="310756" y="101053"/>
                  </a:lnTo>
                  <a:lnTo>
                    <a:pt x="332066" y="142659"/>
                  </a:lnTo>
                  <a:lnTo>
                    <a:pt x="339509" y="189395"/>
                  </a:lnTo>
                  <a:lnTo>
                    <a:pt x="339598" y="191287"/>
                  </a:lnTo>
                  <a:lnTo>
                    <a:pt x="339598" y="78752"/>
                  </a:lnTo>
                  <a:lnTo>
                    <a:pt x="300609" y="39141"/>
                  </a:lnTo>
                  <a:lnTo>
                    <a:pt x="239382" y="7073"/>
                  </a:lnTo>
                  <a:lnTo>
                    <a:pt x="189280" y="0"/>
                  </a:lnTo>
                  <a:lnTo>
                    <a:pt x="139179" y="6540"/>
                  </a:lnTo>
                  <a:lnTo>
                    <a:pt x="94107" y="25539"/>
                  </a:lnTo>
                  <a:lnTo>
                    <a:pt x="55854" y="55168"/>
                  </a:lnTo>
                  <a:lnTo>
                    <a:pt x="26225" y="93573"/>
                  </a:lnTo>
                  <a:lnTo>
                    <a:pt x="7010" y="138938"/>
                  </a:lnTo>
                  <a:lnTo>
                    <a:pt x="0" y="189395"/>
                  </a:lnTo>
                  <a:lnTo>
                    <a:pt x="6477" y="239864"/>
                  </a:lnTo>
                  <a:lnTo>
                    <a:pt x="25349" y="285254"/>
                  </a:lnTo>
                  <a:lnTo>
                    <a:pt x="54762" y="323786"/>
                  </a:lnTo>
                  <a:lnTo>
                    <a:pt x="92900" y="353631"/>
                  </a:lnTo>
                  <a:lnTo>
                    <a:pt x="137934" y="372986"/>
                  </a:lnTo>
                  <a:lnTo>
                    <a:pt x="188023" y="380047"/>
                  </a:lnTo>
                  <a:lnTo>
                    <a:pt x="218821" y="377482"/>
                  </a:lnTo>
                  <a:lnTo>
                    <a:pt x="248742" y="369951"/>
                  </a:lnTo>
                  <a:lnTo>
                    <a:pt x="277139" y="357682"/>
                  </a:lnTo>
                  <a:lnTo>
                    <a:pt x="301383" y="342176"/>
                  </a:lnTo>
                  <a:lnTo>
                    <a:pt x="303352" y="340906"/>
                  </a:lnTo>
                  <a:lnTo>
                    <a:pt x="330923" y="368681"/>
                  </a:lnTo>
                  <a:lnTo>
                    <a:pt x="330441" y="377482"/>
                  </a:lnTo>
                  <a:lnTo>
                    <a:pt x="330415" y="380047"/>
                  </a:lnTo>
                  <a:lnTo>
                    <a:pt x="332181" y="389991"/>
                  </a:lnTo>
                  <a:lnTo>
                    <a:pt x="421182" y="487375"/>
                  </a:lnTo>
                  <a:lnTo>
                    <a:pt x="452208" y="500164"/>
                  </a:lnTo>
                  <a:lnTo>
                    <a:pt x="468782" y="496963"/>
                  </a:lnTo>
                  <a:lnTo>
                    <a:pt x="483235" y="487375"/>
                  </a:lnTo>
                  <a:lnTo>
                    <a:pt x="492760" y="472821"/>
                  </a:lnTo>
                  <a:lnTo>
                    <a:pt x="495922" y="456120"/>
                  </a:lnTo>
                  <a:close/>
                </a:path>
              </a:pathLst>
            </a:custGeom>
            <a:solidFill>
              <a:srgbClr val="C039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6311646" cy="110871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M</a:t>
            </a:r>
            <a:r>
              <a:rPr dirty="0"/>
              <a:t>E</a:t>
            </a:r>
            <a:r>
              <a:rPr spc="-150" dirty="0"/>
              <a:t>T</a:t>
            </a:r>
            <a:r>
              <a:rPr spc="-35" dirty="0"/>
              <a:t>O</a:t>
            </a:r>
            <a:r>
              <a:rPr spc="-40" dirty="0"/>
              <a:t>D</a:t>
            </a:r>
            <a:r>
              <a:rPr spc="-70" dirty="0"/>
              <a:t>O</a:t>
            </a:r>
            <a:r>
              <a:rPr spc="-150" dirty="0"/>
              <a:t>L</a:t>
            </a:r>
            <a:r>
              <a:rPr spc="-35" dirty="0"/>
              <a:t>O</a:t>
            </a:r>
            <a:r>
              <a:rPr spc="-25" dirty="0"/>
              <a:t>G</a:t>
            </a:r>
            <a:r>
              <a:rPr spc="-5" dirty="0"/>
              <a:t>I</a:t>
            </a:r>
            <a:r>
              <a:rPr spc="-160" dirty="0"/>
              <a:t> </a:t>
            </a:r>
            <a:r>
              <a:rPr spc="-5" dirty="0"/>
              <a:t>P</a:t>
            </a:r>
            <a:r>
              <a:rPr spc="5" dirty="0"/>
              <a:t>E</a:t>
            </a:r>
            <a:r>
              <a:rPr spc="-40" dirty="0"/>
              <a:t>N</a:t>
            </a:r>
            <a:r>
              <a:rPr spc="-35" dirty="0"/>
              <a:t>I</a:t>
            </a:r>
            <a:r>
              <a:rPr spc="-45" dirty="0"/>
              <a:t>L</a:t>
            </a:r>
            <a:r>
              <a:rPr spc="-30" dirty="0"/>
              <a:t>A</a:t>
            </a:r>
            <a:r>
              <a:rPr spc="-35" dirty="0"/>
              <a:t>I</a:t>
            </a:r>
            <a:r>
              <a:rPr spc="-30" dirty="0"/>
              <a:t>A</a:t>
            </a:r>
            <a:r>
              <a:rPr spc="-5" dirty="0"/>
              <a:t>N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10</a:t>
            </a:fld>
            <a:endParaRPr spc="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5468" y="1101852"/>
            <a:ext cx="11562715" cy="676910"/>
          </a:xfrm>
          <a:custGeom>
            <a:avLst/>
            <a:gdLst/>
            <a:ahLst/>
            <a:cxnLst/>
            <a:rect l="l" t="t" r="r" b="b"/>
            <a:pathLst>
              <a:path w="11562715" h="676910">
                <a:moveTo>
                  <a:pt x="11562588" y="0"/>
                </a:moveTo>
                <a:lnTo>
                  <a:pt x="0" y="0"/>
                </a:lnTo>
                <a:lnTo>
                  <a:pt x="0" y="676656"/>
                </a:lnTo>
                <a:lnTo>
                  <a:pt x="11562588" y="676656"/>
                </a:lnTo>
                <a:lnTo>
                  <a:pt x="11562588" y="0"/>
                </a:lnTo>
                <a:close/>
              </a:path>
            </a:pathLst>
          </a:custGeom>
          <a:solidFill>
            <a:srgbClr val="EA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468" y="1101852"/>
            <a:ext cx="11562715" cy="67691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525"/>
              </a:spcBef>
              <a:tabLst>
                <a:tab pos="1576070" algn="l"/>
                <a:tab pos="5172710" algn="l"/>
                <a:tab pos="7228840" algn="l"/>
                <a:tab pos="9459595" algn="l"/>
              </a:tabLst>
            </a:pPr>
            <a:r>
              <a:rPr sz="3200" b="1" spc="285" dirty="0">
                <a:solidFill>
                  <a:srgbClr val="475455"/>
                </a:solidFill>
                <a:latin typeface="Calibri"/>
                <a:cs typeface="Calibri"/>
              </a:rPr>
              <a:t>A</a:t>
            </a:r>
            <a:r>
              <a:rPr sz="3200" b="1" spc="280" dirty="0">
                <a:solidFill>
                  <a:srgbClr val="475455"/>
                </a:solidFill>
                <a:latin typeface="Calibri"/>
                <a:cs typeface="Calibri"/>
              </a:rPr>
              <a:t>S</a:t>
            </a:r>
            <a:r>
              <a:rPr sz="3200" b="1" spc="270" dirty="0">
                <a:solidFill>
                  <a:srgbClr val="475455"/>
                </a:solidFill>
                <a:latin typeface="Calibri"/>
                <a:cs typeface="Calibri"/>
              </a:rPr>
              <a:t>PE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K	</a:t>
            </a:r>
            <a:r>
              <a:rPr sz="3200" b="1" spc="270" dirty="0">
                <a:solidFill>
                  <a:srgbClr val="475455"/>
                </a:solidFill>
                <a:latin typeface="Calibri"/>
                <a:cs typeface="Calibri"/>
              </a:rPr>
              <a:t>PE</a:t>
            </a:r>
            <a:r>
              <a:rPr sz="3200" b="1" spc="295" dirty="0">
                <a:solidFill>
                  <a:srgbClr val="475455"/>
                </a:solidFill>
                <a:latin typeface="Calibri"/>
                <a:cs typeface="Calibri"/>
              </a:rPr>
              <a:t>NG</a:t>
            </a:r>
            <a:r>
              <a:rPr sz="3200" b="1" spc="270" dirty="0">
                <a:solidFill>
                  <a:srgbClr val="475455"/>
                </a:solidFill>
                <a:latin typeface="Calibri"/>
                <a:cs typeface="Calibri"/>
              </a:rPr>
              <a:t>E</a:t>
            </a:r>
            <a:r>
              <a:rPr sz="3200" b="1" spc="290" dirty="0">
                <a:solidFill>
                  <a:srgbClr val="475455"/>
                </a:solidFill>
                <a:latin typeface="Calibri"/>
                <a:cs typeface="Calibri"/>
              </a:rPr>
              <a:t>MB</a:t>
            </a:r>
            <a:r>
              <a:rPr sz="3200" b="1" spc="285" dirty="0">
                <a:solidFill>
                  <a:srgbClr val="475455"/>
                </a:solidFill>
                <a:latin typeface="Calibri"/>
                <a:cs typeface="Calibri"/>
              </a:rPr>
              <a:t>A</a:t>
            </a:r>
            <a:r>
              <a:rPr sz="3200" b="1" spc="295" dirty="0">
                <a:solidFill>
                  <a:srgbClr val="475455"/>
                </a:solidFill>
                <a:latin typeface="Calibri"/>
                <a:cs typeface="Calibri"/>
              </a:rPr>
              <a:t>NG</a:t>
            </a:r>
            <a:r>
              <a:rPr sz="3200" b="1" spc="285" dirty="0">
                <a:solidFill>
                  <a:srgbClr val="475455"/>
                </a:solidFill>
                <a:latin typeface="Calibri"/>
                <a:cs typeface="Calibri"/>
              </a:rPr>
              <a:t>A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N	</a:t>
            </a:r>
            <a:r>
              <a:rPr sz="3200" b="1" spc="290" dirty="0">
                <a:solidFill>
                  <a:srgbClr val="475455"/>
                </a:solidFill>
                <a:latin typeface="Calibri"/>
                <a:cs typeface="Calibri"/>
              </a:rPr>
              <a:t>B</a:t>
            </a:r>
            <a:r>
              <a:rPr sz="3200" b="1" spc="270" dirty="0">
                <a:solidFill>
                  <a:srgbClr val="475455"/>
                </a:solidFill>
                <a:latin typeface="Calibri"/>
                <a:cs typeface="Calibri"/>
              </a:rPr>
              <a:t>E</a:t>
            </a:r>
            <a:r>
              <a:rPr sz="3200" b="1" spc="280" dirty="0">
                <a:solidFill>
                  <a:srgbClr val="475455"/>
                </a:solidFill>
                <a:latin typeface="Calibri"/>
                <a:cs typeface="Calibri"/>
              </a:rPr>
              <a:t>R</a:t>
            </a:r>
            <a:r>
              <a:rPr sz="3200" b="1" spc="290" dirty="0">
                <a:solidFill>
                  <a:srgbClr val="475455"/>
                </a:solidFill>
                <a:latin typeface="Calibri"/>
                <a:cs typeface="Calibri"/>
              </a:rPr>
              <a:t>B</a:t>
            </a:r>
            <a:r>
              <a:rPr sz="3200" b="1" spc="285" dirty="0">
                <a:solidFill>
                  <a:srgbClr val="475455"/>
                </a:solidFill>
                <a:latin typeface="Calibri"/>
                <a:cs typeface="Calibri"/>
              </a:rPr>
              <a:t>A</a:t>
            </a:r>
            <a:r>
              <a:rPr sz="3200" b="1" spc="280" dirty="0">
                <a:solidFill>
                  <a:srgbClr val="475455"/>
                </a:solidFill>
                <a:latin typeface="Calibri"/>
                <a:cs typeface="Calibri"/>
              </a:rPr>
              <a:t>S</a:t>
            </a:r>
            <a:r>
              <a:rPr sz="3200" b="1" spc="295" dirty="0">
                <a:solidFill>
                  <a:srgbClr val="475455"/>
                </a:solidFill>
                <a:latin typeface="Calibri"/>
                <a:cs typeface="Calibri"/>
              </a:rPr>
              <a:t>I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S	</a:t>
            </a:r>
            <a:r>
              <a:rPr sz="3200" b="1" spc="295" dirty="0">
                <a:solidFill>
                  <a:srgbClr val="475455"/>
                </a:solidFill>
                <a:latin typeface="Calibri"/>
                <a:cs typeface="Calibri"/>
              </a:rPr>
              <a:t>IN</a:t>
            </a:r>
            <a:r>
              <a:rPr sz="3200" b="1" spc="300" dirty="0">
                <a:solidFill>
                  <a:srgbClr val="475455"/>
                </a:solidFill>
                <a:latin typeface="Calibri"/>
                <a:cs typeface="Calibri"/>
              </a:rPr>
              <a:t>V</a:t>
            </a:r>
            <a:r>
              <a:rPr sz="3200" b="1" spc="270" dirty="0">
                <a:solidFill>
                  <a:srgbClr val="475455"/>
                </a:solidFill>
                <a:latin typeface="Calibri"/>
                <a:cs typeface="Calibri"/>
              </a:rPr>
              <a:t>E</a:t>
            </a:r>
            <a:r>
              <a:rPr sz="3200" b="1" spc="280" dirty="0">
                <a:solidFill>
                  <a:srgbClr val="475455"/>
                </a:solidFill>
                <a:latin typeface="Calibri"/>
                <a:cs typeface="Calibri"/>
              </a:rPr>
              <a:t>S</a:t>
            </a:r>
            <a:r>
              <a:rPr sz="3200" b="1" spc="285" dirty="0">
                <a:solidFill>
                  <a:srgbClr val="475455"/>
                </a:solidFill>
                <a:latin typeface="Calibri"/>
                <a:cs typeface="Calibri"/>
              </a:rPr>
              <a:t>TA</a:t>
            </a:r>
            <a:r>
              <a:rPr sz="3200" b="1" spc="280" dirty="0">
                <a:solidFill>
                  <a:srgbClr val="475455"/>
                </a:solidFill>
                <a:latin typeface="Calibri"/>
                <a:cs typeface="Calibri"/>
              </a:rPr>
              <a:t>S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I	</a:t>
            </a:r>
            <a:r>
              <a:rPr sz="3200" b="1" spc="280" dirty="0">
                <a:solidFill>
                  <a:srgbClr val="475455"/>
                </a:solidFill>
                <a:latin typeface="Calibri"/>
                <a:cs typeface="Calibri"/>
              </a:rPr>
              <a:t>R2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/</a:t>
            </a:r>
            <a:r>
              <a:rPr sz="3200" b="1" spc="-450" dirty="0">
                <a:solidFill>
                  <a:srgbClr val="475455"/>
                </a:solidFill>
                <a:latin typeface="Calibri"/>
                <a:cs typeface="Calibri"/>
              </a:rPr>
              <a:t> </a:t>
            </a:r>
            <a:r>
              <a:rPr sz="3200" b="1" spc="280" dirty="0">
                <a:solidFill>
                  <a:srgbClr val="475455"/>
                </a:solidFill>
                <a:latin typeface="Calibri"/>
                <a:cs typeface="Calibri"/>
              </a:rPr>
              <a:t>R</a:t>
            </a:r>
            <a:r>
              <a:rPr sz="3200" b="1" dirty="0">
                <a:solidFill>
                  <a:srgbClr val="475455"/>
                </a:solidFill>
                <a:latin typeface="Calibri"/>
                <a:cs typeface="Calibri"/>
              </a:rPr>
              <a:t>3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5468" y="1947672"/>
            <a:ext cx="11562715" cy="4064635"/>
          </a:xfrm>
          <a:custGeom>
            <a:avLst/>
            <a:gdLst/>
            <a:ahLst/>
            <a:cxnLst/>
            <a:rect l="l" t="t" r="r" b="b"/>
            <a:pathLst>
              <a:path w="11562715" h="4064635">
                <a:moveTo>
                  <a:pt x="11562588" y="0"/>
                </a:moveTo>
                <a:lnTo>
                  <a:pt x="0" y="0"/>
                </a:lnTo>
                <a:lnTo>
                  <a:pt x="0" y="4064507"/>
                </a:lnTo>
                <a:lnTo>
                  <a:pt x="11562588" y="4064507"/>
                </a:lnTo>
                <a:lnTo>
                  <a:pt x="11562588" y="0"/>
                </a:lnTo>
                <a:close/>
              </a:path>
            </a:pathLst>
          </a:custGeom>
          <a:solidFill>
            <a:srgbClr val="EAECE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5038" y="2014473"/>
            <a:ext cx="11174095" cy="3868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4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Penghitungan nilai </a:t>
            </a:r>
            <a:r>
              <a:rPr sz="1800" dirty="0">
                <a:latin typeface="Calibri"/>
                <a:cs typeface="Calibri"/>
              </a:rPr>
              <a:t>Aspek </a:t>
            </a:r>
            <a:r>
              <a:rPr sz="1800" spc="-5" dirty="0">
                <a:latin typeface="Calibri"/>
                <a:cs typeface="Calibri"/>
              </a:rPr>
              <a:t>Pengembangan Berbasis </a:t>
            </a:r>
            <a:r>
              <a:rPr sz="1800" spc="-10" dirty="0">
                <a:latin typeface="Calibri"/>
                <a:cs typeface="Calibri"/>
              </a:rPr>
              <a:t>Investasi dibidang penelitian </a:t>
            </a:r>
            <a:r>
              <a:rPr sz="1800" spc="-5" dirty="0">
                <a:latin typeface="Calibri"/>
                <a:cs typeface="Calibri"/>
              </a:rPr>
              <a:t>dan pengembangan sebagaimana untuk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kendaraan </a:t>
            </a:r>
            <a:r>
              <a:rPr sz="1800" spc="-25" dirty="0">
                <a:latin typeface="Calibri"/>
                <a:cs typeface="Calibri"/>
              </a:rPr>
              <a:t>roda </a:t>
            </a:r>
            <a:r>
              <a:rPr sz="1800" spc="-5" dirty="0">
                <a:latin typeface="Calibri"/>
                <a:cs typeface="Calibri"/>
              </a:rPr>
              <a:t>empat </a:t>
            </a:r>
            <a:r>
              <a:rPr sz="1800" spc="-10" dirty="0">
                <a:latin typeface="Calibri"/>
                <a:cs typeface="Calibri"/>
              </a:rPr>
              <a:t>atau lebih </a:t>
            </a:r>
            <a:r>
              <a:rPr sz="1800" spc="-15" dirty="0">
                <a:latin typeface="Calibri"/>
                <a:cs typeface="Calibri"/>
              </a:rPr>
              <a:t>dilakukan </a:t>
            </a:r>
            <a:r>
              <a:rPr sz="1800" spc="-10" dirty="0">
                <a:latin typeface="Calibri"/>
                <a:cs typeface="Calibri"/>
              </a:rPr>
              <a:t>melalui penetapan </a:t>
            </a:r>
            <a:r>
              <a:rPr sz="1800" spc="-15" dirty="0">
                <a:latin typeface="Calibri"/>
                <a:cs typeface="Calibri"/>
              </a:rPr>
              <a:t>nilai investasi </a:t>
            </a:r>
            <a:r>
              <a:rPr sz="1800" spc="-10" dirty="0">
                <a:latin typeface="Calibri"/>
                <a:cs typeface="Calibri"/>
              </a:rPr>
              <a:t>yang dicantumkan dalam </a:t>
            </a:r>
            <a:r>
              <a:rPr sz="1800" spc="-15" dirty="0">
                <a:latin typeface="Calibri"/>
                <a:cs typeface="Calibri"/>
              </a:rPr>
              <a:t>proposal </a:t>
            </a:r>
            <a:r>
              <a:rPr sz="1800" spc="-10" dirty="0">
                <a:latin typeface="Calibri"/>
                <a:cs typeface="Calibri"/>
              </a:rPr>
              <a:t>dengan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ketentuan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sebagai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berikut:</a:t>
            </a:r>
            <a:endParaRPr sz="1800">
              <a:latin typeface="Calibri"/>
              <a:cs typeface="Calibri"/>
            </a:endParaRPr>
          </a:p>
          <a:p>
            <a:pPr marL="355600" indent="-343535" algn="just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356235" algn="l"/>
              </a:tabLst>
            </a:pP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Rp50.000.000.000,00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atau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lebih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dalam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endParaRPr sz="18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Rp5.000.000.000,00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ke</a:t>
            </a:r>
            <a:r>
              <a:rPr sz="1800" spc="-5" dirty="0">
                <a:latin typeface="Calibri"/>
                <a:cs typeface="Calibri"/>
              </a:rPr>
              <a:t> enam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selanjutnya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mendapatkan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20%</a:t>
            </a:r>
            <a:r>
              <a:rPr sz="1800" spc="-15" dirty="0"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  <a:p>
            <a:pPr marL="355600" marR="92710" indent="-343535">
              <a:lnSpc>
                <a:spcPct val="100000"/>
              </a:lnSpc>
              <a:buAutoNum type="alphaLcPeriod" startAt="2"/>
              <a:tabLst>
                <a:tab pos="355600" algn="l"/>
                <a:tab pos="356235" algn="l"/>
              </a:tabLst>
            </a:pP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Rp30.000.000.000,00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sampai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banyak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Rp50.000.000.000,00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dalam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paling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Rp3.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000.000.000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sampai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dengan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paling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banyak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Rp5.000.000.000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keenam</a:t>
            </a:r>
            <a:r>
              <a:rPr sz="1800" spc="-5" dirty="0">
                <a:latin typeface="Calibri"/>
                <a:cs typeface="Calibri"/>
              </a:rPr>
              <a:t> dan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selanjutnya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untuk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mendapatkan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15%</a:t>
            </a:r>
            <a:r>
              <a:rPr sz="1800" spc="-1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355600" marR="92710" indent="-343535">
              <a:lnSpc>
                <a:spcPct val="100000"/>
              </a:lnSpc>
              <a:spcBef>
                <a:spcPts val="5"/>
              </a:spcBef>
              <a:buAutoNum type="alphaLcPeriod" startAt="2"/>
              <a:tabLst>
                <a:tab pos="355600" algn="l"/>
                <a:tab pos="356235" algn="l"/>
              </a:tabLst>
            </a:pP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Rp10.000.000.000,00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sampai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banyak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Rp30.000.000.000,00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dalam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paling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Rp2.000.000.000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sampai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dengan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paling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banyak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Rp3.000.000.000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keenam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selanjutnya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mendapatkan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nilai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10%</a:t>
            </a:r>
            <a:r>
              <a:rPr sz="1800" spc="-15" dirty="0">
                <a:latin typeface="Calibri"/>
                <a:cs typeface="Calibri"/>
              </a:rPr>
              <a:t>;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atau</a:t>
            </a:r>
            <a:endParaRPr sz="1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5"/>
              </a:spcBef>
              <a:buAutoNum type="alphaLcPeriod" startAt="2"/>
              <a:tabLst>
                <a:tab pos="355600" algn="l"/>
                <a:tab pos="356235" algn="l"/>
              </a:tabLst>
            </a:pPr>
            <a:r>
              <a:rPr sz="1800" spc="-10" dirty="0">
                <a:latin typeface="Calibri"/>
                <a:cs typeface="Calibri"/>
              </a:rPr>
              <a:t>Investasi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paling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Rp1.000.000.000,00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sampai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dengan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paling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banyak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Rp10.000.000.000,00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dalam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dan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investasi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paling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sedikit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paling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banyak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Rp2.000.000.000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pada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tahun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keenam</a:t>
            </a:r>
            <a:r>
              <a:rPr sz="1800" spc="-5" dirty="0">
                <a:latin typeface="Calibri"/>
                <a:cs typeface="Calibri"/>
              </a:rPr>
              <a:t> dan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selanjutnya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untuk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mendapatkan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nilai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TKDN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sebesar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5%</a:t>
            </a:r>
            <a:r>
              <a:rPr sz="1800" spc="-1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50891" y="0"/>
            <a:ext cx="6912609" cy="1657985"/>
            <a:chOff x="4850891" y="0"/>
            <a:chExt cx="6912609" cy="1657985"/>
          </a:xfrm>
        </p:grpSpPr>
        <p:sp>
          <p:nvSpPr>
            <p:cNvPr id="8" name="object 8"/>
            <p:cNvSpPr/>
            <p:nvPr/>
          </p:nvSpPr>
          <p:spPr>
            <a:xfrm>
              <a:off x="11267452" y="1157744"/>
              <a:ext cx="495934" cy="500380"/>
            </a:xfrm>
            <a:custGeom>
              <a:avLst/>
              <a:gdLst/>
              <a:ahLst/>
              <a:cxnLst/>
              <a:rect l="l" t="t" r="r" b="b"/>
              <a:pathLst>
                <a:path w="495934" h="500380">
                  <a:moveTo>
                    <a:pt x="324662" y="181190"/>
                  </a:moveTo>
                  <a:lnTo>
                    <a:pt x="324040" y="181190"/>
                  </a:lnTo>
                  <a:lnTo>
                    <a:pt x="288302" y="181190"/>
                  </a:lnTo>
                  <a:lnTo>
                    <a:pt x="285178" y="181825"/>
                  </a:lnTo>
                  <a:lnTo>
                    <a:pt x="282041" y="183718"/>
                  </a:lnTo>
                  <a:lnTo>
                    <a:pt x="280162" y="186245"/>
                  </a:lnTo>
                  <a:lnTo>
                    <a:pt x="256349" y="212128"/>
                  </a:lnTo>
                  <a:lnTo>
                    <a:pt x="236283" y="142049"/>
                  </a:lnTo>
                  <a:lnTo>
                    <a:pt x="234403" y="136372"/>
                  </a:lnTo>
                  <a:lnTo>
                    <a:pt x="228142" y="132575"/>
                  </a:lnTo>
                  <a:lnTo>
                    <a:pt x="219367" y="135737"/>
                  </a:lnTo>
                  <a:lnTo>
                    <a:pt x="216230" y="137629"/>
                  </a:lnTo>
                  <a:lnTo>
                    <a:pt x="177368" y="241795"/>
                  </a:lnTo>
                  <a:lnTo>
                    <a:pt x="150418" y="96596"/>
                  </a:lnTo>
                  <a:lnTo>
                    <a:pt x="144780" y="92811"/>
                  </a:lnTo>
                  <a:lnTo>
                    <a:pt x="135382" y="94703"/>
                  </a:lnTo>
                  <a:lnTo>
                    <a:pt x="132245" y="97853"/>
                  </a:lnTo>
                  <a:lnTo>
                    <a:pt x="130365" y="101650"/>
                  </a:lnTo>
                  <a:lnTo>
                    <a:pt x="103416" y="181190"/>
                  </a:lnTo>
                  <a:lnTo>
                    <a:pt x="54521" y="181190"/>
                  </a:lnTo>
                  <a:lnTo>
                    <a:pt x="54521" y="206438"/>
                  </a:lnTo>
                  <a:lnTo>
                    <a:pt x="111569" y="206438"/>
                  </a:lnTo>
                  <a:lnTo>
                    <a:pt x="116573" y="205803"/>
                  </a:lnTo>
                  <a:lnTo>
                    <a:pt x="120967" y="202018"/>
                  </a:lnTo>
                  <a:lnTo>
                    <a:pt x="122212" y="196977"/>
                  </a:lnTo>
                  <a:lnTo>
                    <a:pt x="137883" y="148996"/>
                  </a:lnTo>
                  <a:lnTo>
                    <a:pt x="162953" y="284721"/>
                  </a:lnTo>
                  <a:lnTo>
                    <a:pt x="163576" y="289775"/>
                  </a:lnTo>
                  <a:lnTo>
                    <a:pt x="167970" y="293560"/>
                  </a:lnTo>
                  <a:lnTo>
                    <a:pt x="178625" y="293560"/>
                  </a:lnTo>
                  <a:lnTo>
                    <a:pt x="183007" y="291033"/>
                  </a:lnTo>
                  <a:lnTo>
                    <a:pt x="184886" y="286613"/>
                  </a:lnTo>
                  <a:lnTo>
                    <a:pt x="225005" y="180555"/>
                  </a:lnTo>
                  <a:lnTo>
                    <a:pt x="241300" y="237375"/>
                  </a:lnTo>
                  <a:lnTo>
                    <a:pt x="243179" y="243052"/>
                  </a:lnTo>
                  <a:lnTo>
                    <a:pt x="248818" y="246849"/>
                  </a:lnTo>
                  <a:lnTo>
                    <a:pt x="256971" y="244322"/>
                  </a:lnTo>
                  <a:lnTo>
                    <a:pt x="258851" y="243052"/>
                  </a:lnTo>
                  <a:lnTo>
                    <a:pt x="293954" y="206438"/>
                  </a:lnTo>
                  <a:lnTo>
                    <a:pt x="324662" y="206438"/>
                  </a:lnTo>
                  <a:lnTo>
                    <a:pt x="324662" y="181190"/>
                  </a:lnTo>
                  <a:close/>
                </a:path>
                <a:path w="495934" h="500380">
                  <a:moveTo>
                    <a:pt x="495922" y="456120"/>
                  </a:moveTo>
                  <a:lnTo>
                    <a:pt x="405511" y="345960"/>
                  </a:lnTo>
                  <a:lnTo>
                    <a:pt x="377139" y="333082"/>
                  </a:lnTo>
                  <a:lnTo>
                    <a:pt x="366661" y="333959"/>
                  </a:lnTo>
                  <a:lnTo>
                    <a:pt x="338455" y="306184"/>
                  </a:lnTo>
                  <a:lnTo>
                    <a:pt x="355092" y="280263"/>
                  </a:lnTo>
                  <a:lnTo>
                    <a:pt x="367284" y="252056"/>
                  </a:lnTo>
                  <a:lnTo>
                    <a:pt x="374764" y="222199"/>
                  </a:lnTo>
                  <a:lnTo>
                    <a:pt x="377317" y="191287"/>
                  </a:lnTo>
                  <a:lnTo>
                    <a:pt x="370827" y="140563"/>
                  </a:lnTo>
                  <a:lnTo>
                    <a:pt x="351955" y="94983"/>
                  </a:lnTo>
                  <a:lnTo>
                    <a:pt x="339598" y="78752"/>
                  </a:lnTo>
                  <a:lnTo>
                    <a:pt x="339598" y="191287"/>
                  </a:lnTo>
                  <a:lnTo>
                    <a:pt x="332003" y="238417"/>
                  </a:lnTo>
                  <a:lnTo>
                    <a:pt x="310578" y="279984"/>
                  </a:lnTo>
                  <a:lnTo>
                    <a:pt x="277964" y="312839"/>
                  </a:lnTo>
                  <a:lnTo>
                    <a:pt x="236689" y="334416"/>
                  </a:lnTo>
                  <a:lnTo>
                    <a:pt x="189280" y="342176"/>
                  </a:lnTo>
                  <a:lnTo>
                    <a:pt x="141630" y="334479"/>
                  </a:lnTo>
                  <a:lnTo>
                    <a:pt x="100317" y="313016"/>
                  </a:lnTo>
                  <a:lnTo>
                    <a:pt x="67792" y="280238"/>
                  </a:lnTo>
                  <a:lnTo>
                    <a:pt x="46494" y="238658"/>
                  </a:lnTo>
                  <a:lnTo>
                    <a:pt x="38862" y="190652"/>
                  </a:lnTo>
                  <a:lnTo>
                    <a:pt x="46494" y="142659"/>
                  </a:lnTo>
                  <a:lnTo>
                    <a:pt x="67805" y="101053"/>
                  </a:lnTo>
                  <a:lnTo>
                    <a:pt x="100317" y="68300"/>
                  </a:lnTo>
                  <a:lnTo>
                    <a:pt x="141630" y="46837"/>
                  </a:lnTo>
                  <a:lnTo>
                    <a:pt x="189280" y="39141"/>
                  </a:lnTo>
                  <a:lnTo>
                    <a:pt x="236931" y="46837"/>
                  </a:lnTo>
                  <a:lnTo>
                    <a:pt x="278244" y="68300"/>
                  </a:lnTo>
                  <a:lnTo>
                    <a:pt x="310756" y="101053"/>
                  </a:lnTo>
                  <a:lnTo>
                    <a:pt x="332066" y="142659"/>
                  </a:lnTo>
                  <a:lnTo>
                    <a:pt x="339509" y="189395"/>
                  </a:lnTo>
                  <a:lnTo>
                    <a:pt x="339598" y="191287"/>
                  </a:lnTo>
                  <a:lnTo>
                    <a:pt x="339598" y="78752"/>
                  </a:lnTo>
                  <a:lnTo>
                    <a:pt x="300609" y="39141"/>
                  </a:lnTo>
                  <a:lnTo>
                    <a:pt x="239382" y="7073"/>
                  </a:lnTo>
                  <a:lnTo>
                    <a:pt x="189280" y="0"/>
                  </a:lnTo>
                  <a:lnTo>
                    <a:pt x="139179" y="6540"/>
                  </a:lnTo>
                  <a:lnTo>
                    <a:pt x="94107" y="25539"/>
                  </a:lnTo>
                  <a:lnTo>
                    <a:pt x="55854" y="55168"/>
                  </a:lnTo>
                  <a:lnTo>
                    <a:pt x="26225" y="93573"/>
                  </a:lnTo>
                  <a:lnTo>
                    <a:pt x="7010" y="138938"/>
                  </a:lnTo>
                  <a:lnTo>
                    <a:pt x="0" y="189395"/>
                  </a:lnTo>
                  <a:lnTo>
                    <a:pt x="6477" y="239864"/>
                  </a:lnTo>
                  <a:lnTo>
                    <a:pt x="25349" y="285254"/>
                  </a:lnTo>
                  <a:lnTo>
                    <a:pt x="54762" y="323786"/>
                  </a:lnTo>
                  <a:lnTo>
                    <a:pt x="92900" y="353631"/>
                  </a:lnTo>
                  <a:lnTo>
                    <a:pt x="137934" y="372986"/>
                  </a:lnTo>
                  <a:lnTo>
                    <a:pt x="188023" y="380047"/>
                  </a:lnTo>
                  <a:lnTo>
                    <a:pt x="218821" y="377482"/>
                  </a:lnTo>
                  <a:lnTo>
                    <a:pt x="248742" y="369951"/>
                  </a:lnTo>
                  <a:lnTo>
                    <a:pt x="277139" y="357682"/>
                  </a:lnTo>
                  <a:lnTo>
                    <a:pt x="301383" y="342176"/>
                  </a:lnTo>
                  <a:lnTo>
                    <a:pt x="303352" y="340906"/>
                  </a:lnTo>
                  <a:lnTo>
                    <a:pt x="330923" y="368681"/>
                  </a:lnTo>
                  <a:lnTo>
                    <a:pt x="330441" y="377482"/>
                  </a:lnTo>
                  <a:lnTo>
                    <a:pt x="330415" y="380047"/>
                  </a:lnTo>
                  <a:lnTo>
                    <a:pt x="332181" y="389991"/>
                  </a:lnTo>
                  <a:lnTo>
                    <a:pt x="421182" y="487375"/>
                  </a:lnTo>
                  <a:lnTo>
                    <a:pt x="452208" y="500164"/>
                  </a:lnTo>
                  <a:lnTo>
                    <a:pt x="468782" y="496963"/>
                  </a:lnTo>
                  <a:lnTo>
                    <a:pt x="483235" y="487375"/>
                  </a:lnTo>
                  <a:lnTo>
                    <a:pt x="492760" y="472821"/>
                  </a:lnTo>
                  <a:lnTo>
                    <a:pt x="495922" y="456120"/>
                  </a:lnTo>
                  <a:close/>
                </a:path>
              </a:pathLst>
            </a:custGeom>
            <a:solidFill>
              <a:srgbClr val="C039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6311646" cy="110871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>
              <a:lnSpc>
                <a:spcPct val="100000"/>
              </a:lnSpc>
              <a:spcBef>
                <a:spcPts val="95"/>
              </a:spcBef>
            </a:pPr>
            <a:r>
              <a:rPr spc="-45" dirty="0"/>
              <a:t>M</a:t>
            </a:r>
            <a:r>
              <a:rPr dirty="0"/>
              <a:t>E</a:t>
            </a:r>
            <a:r>
              <a:rPr spc="-150" dirty="0"/>
              <a:t>T</a:t>
            </a:r>
            <a:r>
              <a:rPr spc="-35" dirty="0"/>
              <a:t>O</a:t>
            </a:r>
            <a:r>
              <a:rPr spc="-40" dirty="0"/>
              <a:t>D</a:t>
            </a:r>
            <a:r>
              <a:rPr spc="-70" dirty="0"/>
              <a:t>O</a:t>
            </a:r>
            <a:r>
              <a:rPr spc="-150" dirty="0"/>
              <a:t>L</a:t>
            </a:r>
            <a:r>
              <a:rPr spc="-35" dirty="0"/>
              <a:t>O</a:t>
            </a:r>
            <a:r>
              <a:rPr spc="-25" dirty="0"/>
              <a:t>G</a:t>
            </a:r>
            <a:r>
              <a:rPr spc="-5" dirty="0"/>
              <a:t>I</a:t>
            </a:r>
            <a:r>
              <a:rPr spc="-160" dirty="0"/>
              <a:t> </a:t>
            </a:r>
            <a:r>
              <a:rPr spc="-5" dirty="0"/>
              <a:t>P</a:t>
            </a:r>
            <a:r>
              <a:rPr spc="5" dirty="0"/>
              <a:t>E</a:t>
            </a:r>
            <a:r>
              <a:rPr spc="-40" dirty="0"/>
              <a:t>N</a:t>
            </a:r>
            <a:r>
              <a:rPr spc="-35" dirty="0"/>
              <a:t>I</a:t>
            </a:r>
            <a:r>
              <a:rPr spc="-45" dirty="0"/>
              <a:t>L</a:t>
            </a:r>
            <a:r>
              <a:rPr spc="-30" dirty="0"/>
              <a:t>A</a:t>
            </a:r>
            <a:r>
              <a:rPr spc="-35" dirty="0"/>
              <a:t>I</a:t>
            </a:r>
            <a:r>
              <a:rPr spc="-30" dirty="0"/>
              <a:t>A</a:t>
            </a:r>
            <a:r>
              <a:rPr spc="-5" dirty="0"/>
              <a:t>N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11</a:t>
            </a:fld>
            <a:endParaRPr spc="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73580"/>
            <a:ext cx="12193905" cy="3916679"/>
            <a:chOff x="0" y="1473580"/>
            <a:chExt cx="12193905" cy="3916679"/>
          </a:xfrm>
        </p:grpSpPr>
        <p:sp>
          <p:nvSpPr>
            <p:cNvPr id="3" name="object 3"/>
            <p:cNvSpPr/>
            <p:nvPr/>
          </p:nvSpPr>
          <p:spPr>
            <a:xfrm>
              <a:off x="585216" y="3364991"/>
              <a:ext cx="5504815" cy="425450"/>
            </a:xfrm>
            <a:custGeom>
              <a:avLst/>
              <a:gdLst/>
              <a:ahLst/>
              <a:cxnLst/>
              <a:rect l="l" t="t" r="r" b="b"/>
              <a:pathLst>
                <a:path w="5504815" h="425450">
                  <a:moveTo>
                    <a:pt x="0" y="425196"/>
                  </a:moveTo>
                  <a:lnTo>
                    <a:pt x="5504688" y="425196"/>
                  </a:lnTo>
                  <a:lnTo>
                    <a:pt x="5504688" y="0"/>
                  </a:lnTo>
                  <a:lnTo>
                    <a:pt x="0" y="0"/>
                  </a:lnTo>
                  <a:lnTo>
                    <a:pt x="0" y="425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473580"/>
              <a:ext cx="12193905" cy="3916679"/>
            </a:xfrm>
            <a:custGeom>
              <a:avLst/>
              <a:gdLst/>
              <a:ahLst/>
              <a:cxnLst/>
              <a:rect l="l" t="t" r="r" b="b"/>
              <a:pathLst>
                <a:path w="12193905" h="3916679">
                  <a:moveTo>
                    <a:pt x="10469626" y="1800479"/>
                  </a:moveTo>
                  <a:lnTo>
                    <a:pt x="8639937" y="0"/>
                  </a:lnTo>
                  <a:lnTo>
                    <a:pt x="8592756" y="47955"/>
                  </a:lnTo>
                  <a:lnTo>
                    <a:pt x="8592185" y="47371"/>
                  </a:lnTo>
                  <a:lnTo>
                    <a:pt x="6885508" y="1726819"/>
                  </a:lnTo>
                  <a:lnTo>
                    <a:pt x="0" y="1726819"/>
                  </a:lnTo>
                  <a:lnTo>
                    <a:pt x="0" y="1891411"/>
                  </a:lnTo>
                  <a:lnTo>
                    <a:pt x="6943801" y="1891411"/>
                  </a:lnTo>
                  <a:lnTo>
                    <a:pt x="6948805" y="1896491"/>
                  </a:lnTo>
                  <a:lnTo>
                    <a:pt x="8640127" y="232156"/>
                  </a:lnTo>
                  <a:lnTo>
                    <a:pt x="10239629" y="1806067"/>
                  </a:lnTo>
                  <a:lnTo>
                    <a:pt x="10464038" y="1806067"/>
                  </a:lnTo>
                  <a:lnTo>
                    <a:pt x="10469626" y="1800479"/>
                  </a:lnTo>
                  <a:close/>
                </a:path>
                <a:path w="12193905" h="3916679">
                  <a:moveTo>
                    <a:pt x="12193524" y="2019427"/>
                  </a:moveTo>
                  <a:lnTo>
                    <a:pt x="10319004" y="2019427"/>
                  </a:lnTo>
                  <a:lnTo>
                    <a:pt x="10319004" y="2028342"/>
                  </a:lnTo>
                  <a:lnTo>
                    <a:pt x="10310495" y="2019681"/>
                  </a:lnTo>
                  <a:lnTo>
                    <a:pt x="8619160" y="3684028"/>
                  </a:lnTo>
                  <a:lnTo>
                    <a:pt x="7019671" y="2110105"/>
                  </a:lnTo>
                  <a:lnTo>
                    <a:pt x="6795262" y="2110105"/>
                  </a:lnTo>
                  <a:lnTo>
                    <a:pt x="6789801" y="2115693"/>
                  </a:lnTo>
                  <a:lnTo>
                    <a:pt x="8619363" y="3916172"/>
                  </a:lnTo>
                  <a:lnTo>
                    <a:pt x="8666531" y="3868229"/>
                  </a:lnTo>
                  <a:lnTo>
                    <a:pt x="8667115" y="3868801"/>
                  </a:lnTo>
                  <a:lnTo>
                    <a:pt x="10379202" y="2184019"/>
                  </a:lnTo>
                  <a:lnTo>
                    <a:pt x="12193524" y="2184019"/>
                  </a:lnTo>
                  <a:lnTo>
                    <a:pt x="12193524" y="2019427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5216" y="1920239"/>
            <a:ext cx="5555615" cy="1280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6235" rIns="0" bIns="0" rtlCol="0">
            <a:spAutoFit/>
          </a:bodyPr>
          <a:lstStyle/>
          <a:p>
            <a:pPr marL="254000">
              <a:lnSpc>
                <a:spcPct val="100000"/>
              </a:lnSpc>
              <a:spcBef>
                <a:spcPts val="2805"/>
              </a:spcBef>
            </a:pPr>
            <a:r>
              <a:rPr sz="4800" spc="-5" dirty="0">
                <a:solidFill>
                  <a:srgbClr val="006FC0"/>
                </a:solidFill>
                <a:latin typeface="Calibri"/>
                <a:cs typeface="Calibri"/>
              </a:rPr>
              <a:t>ASPEK</a:t>
            </a:r>
            <a:r>
              <a:rPr sz="48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800" spc="-35" dirty="0">
                <a:solidFill>
                  <a:srgbClr val="006FC0"/>
                </a:solidFill>
                <a:latin typeface="Calibri"/>
                <a:cs typeface="Calibri"/>
              </a:rPr>
              <a:t>MANUFAKTUR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12</a:t>
            </a:fld>
            <a:endParaRPr spc="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216" y="1920239"/>
            <a:ext cx="7098030" cy="1870075"/>
            <a:chOff x="585216" y="1920239"/>
            <a:chExt cx="7098030" cy="1870075"/>
          </a:xfrm>
        </p:grpSpPr>
        <p:sp>
          <p:nvSpPr>
            <p:cNvPr id="3" name="object 3"/>
            <p:cNvSpPr/>
            <p:nvPr/>
          </p:nvSpPr>
          <p:spPr>
            <a:xfrm>
              <a:off x="585216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87468" y="2619755"/>
              <a:ext cx="2795778" cy="5829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5483" y="2619755"/>
              <a:ext cx="2539745" cy="6652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51475" y="2665475"/>
              <a:ext cx="2670175" cy="457200"/>
            </a:xfrm>
            <a:custGeom>
              <a:avLst/>
              <a:gdLst/>
              <a:ahLst/>
              <a:cxnLst/>
              <a:rect l="l" t="t" r="r" b="b"/>
              <a:pathLst>
                <a:path w="2670175" h="457200">
                  <a:moveTo>
                    <a:pt x="2670048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2670048" y="457200"/>
                  </a:lnTo>
                  <a:lnTo>
                    <a:pt x="2670048" y="0"/>
                  </a:lnTo>
                  <a:close/>
                </a:path>
              </a:pathLst>
            </a:custGeom>
            <a:solidFill>
              <a:srgbClr val="1115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21604" y="2728086"/>
            <a:ext cx="2136140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MOTOR</a:t>
            </a:r>
            <a:r>
              <a:rPr sz="20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ahoma"/>
                <a:cs typeface="Tahoma"/>
              </a:rPr>
              <a:t>LISTRIK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60520" y="3611879"/>
            <a:ext cx="1954530" cy="967105"/>
            <a:chOff x="4160520" y="3611879"/>
            <a:chExt cx="1954530" cy="96710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0520" y="3689603"/>
              <a:ext cx="1954529" cy="73380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7096" y="3611879"/>
              <a:ext cx="1885950" cy="9669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24528" y="3735323"/>
              <a:ext cx="1828800" cy="608330"/>
            </a:xfrm>
            <a:custGeom>
              <a:avLst/>
              <a:gdLst/>
              <a:ahLst/>
              <a:cxnLst/>
              <a:rect l="l" t="t" r="r" b="b"/>
              <a:pathLst>
                <a:path w="1828800" h="608329">
                  <a:moveTo>
                    <a:pt x="1828800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1828800" y="608076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37634" y="3719322"/>
            <a:ext cx="140525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Komponen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01058" y="4025341"/>
            <a:ext cx="148018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Pendukung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441953" y="3409950"/>
            <a:ext cx="5602605" cy="1018540"/>
            <a:chOff x="3441953" y="3409950"/>
            <a:chExt cx="5602605" cy="1018540"/>
          </a:xfrm>
        </p:grpSpPr>
        <p:sp>
          <p:nvSpPr>
            <p:cNvPr id="15" name="object 15"/>
            <p:cNvSpPr/>
            <p:nvPr/>
          </p:nvSpPr>
          <p:spPr>
            <a:xfrm>
              <a:off x="3461003" y="3429000"/>
              <a:ext cx="5564505" cy="0"/>
            </a:xfrm>
            <a:custGeom>
              <a:avLst/>
              <a:gdLst/>
              <a:ahLst/>
              <a:cxnLst/>
              <a:rect l="l" t="t" r="r" b="b"/>
              <a:pathLst>
                <a:path w="5564505">
                  <a:moveTo>
                    <a:pt x="0" y="0"/>
                  </a:moveTo>
                  <a:lnTo>
                    <a:pt x="556412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5643" y="3689604"/>
              <a:ext cx="1648205" cy="7338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81927" y="3762756"/>
              <a:ext cx="1671066" cy="66522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359651" y="3735324"/>
              <a:ext cx="1522730" cy="608330"/>
            </a:xfrm>
            <a:custGeom>
              <a:avLst/>
              <a:gdLst/>
              <a:ahLst/>
              <a:cxnLst/>
              <a:rect l="l" t="t" r="r" b="b"/>
              <a:pathLst>
                <a:path w="1522729" h="608329">
                  <a:moveTo>
                    <a:pt x="1522476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1522476" y="608076"/>
                  </a:lnTo>
                  <a:lnTo>
                    <a:pt x="1522476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489953" y="3871417"/>
            <a:ext cx="126746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Perakitan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831835" y="3689603"/>
            <a:ext cx="2425700" cy="734060"/>
            <a:chOff x="7831835" y="3689603"/>
            <a:chExt cx="2425700" cy="73406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1271" y="3689603"/>
              <a:ext cx="2302002" cy="72923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31835" y="3762755"/>
              <a:ext cx="2425446" cy="66065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955279" y="3735323"/>
              <a:ext cx="2176780" cy="603885"/>
            </a:xfrm>
            <a:custGeom>
              <a:avLst/>
              <a:gdLst/>
              <a:ahLst/>
              <a:cxnLst/>
              <a:rect l="l" t="t" r="r" b="b"/>
              <a:pathLst>
                <a:path w="2176779" h="603885">
                  <a:moveTo>
                    <a:pt x="2176272" y="0"/>
                  </a:moveTo>
                  <a:lnTo>
                    <a:pt x="0" y="0"/>
                  </a:lnTo>
                  <a:lnTo>
                    <a:pt x="0" y="603503"/>
                  </a:lnTo>
                  <a:lnTo>
                    <a:pt x="2176272" y="603503"/>
                  </a:lnTo>
                  <a:lnTo>
                    <a:pt x="2176272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037956" y="3868673"/>
            <a:ext cx="2021839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Pengembangan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464307" y="3611879"/>
            <a:ext cx="1804035" cy="967105"/>
            <a:chOff x="2464307" y="3611879"/>
            <a:chExt cx="1804035" cy="967105"/>
          </a:xfrm>
        </p:grpSpPr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28315" y="3689603"/>
              <a:ext cx="1680209" cy="73380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64307" y="3611879"/>
              <a:ext cx="1803654" cy="96697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592323" y="3735323"/>
              <a:ext cx="1554480" cy="608330"/>
            </a:xfrm>
            <a:custGeom>
              <a:avLst/>
              <a:gdLst/>
              <a:ahLst/>
              <a:cxnLst/>
              <a:rect l="l" t="t" r="r" b="b"/>
              <a:pathLst>
                <a:path w="1554479" h="608329">
                  <a:moveTo>
                    <a:pt x="1554479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1554479" y="608076"/>
                  </a:lnTo>
                  <a:lnTo>
                    <a:pt x="1554479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671064" y="3719322"/>
            <a:ext cx="1395730" cy="6394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2000" b="1" spc="-5" dirty="0">
                <a:solidFill>
                  <a:srgbClr val="FFFFFF"/>
                </a:solidFill>
                <a:latin typeface="Tahoma"/>
                <a:cs typeface="Tahoma"/>
              </a:rPr>
              <a:t>Komponen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b="1" spc="5" dirty="0">
                <a:solidFill>
                  <a:srgbClr val="FFFFFF"/>
                </a:solidFill>
                <a:latin typeface="Tahoma"/>
                <a:cs typeface="Tahoma"/>
              </a:rPr>
              <a:t>Utama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3370579" y="707593"/>
            <a:ext cx="490918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5" dirty="0">
                <a:latin typeface="Calibri"/>
                <a:cs typeface="Calibri"/>
              </a:rPr>
              <a:t>STRUKTUR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5" dirty="0">
                <a:latin typeface="Calibri"/>
                <a:cs typeface="Calibri"/>
              </a:rPr>
              <a:t>TKDN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MOTOR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LISTRIK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09950" y="3113532"/>
            <a:ext cx="5634355" cy="700405"/>
            <a:chOff x="3409950" y="3113532"/>
            <a:chExt cx="5634355" cy="700405"/>
          </a:xfrm>
        </p:grpSpPr>
        <p:sp>
          <p:nvSpPr>
            <p:cNvPr id="32" name="object 32"/>
            <p:cNvSpPr/>
            <p:nvPr/>
          </p:nvSpPr>
          <p:spPr>
            <a:xfrm>
              <a:off x="5225795" y="3429000"/>
              <a:ext cx="0" cy="265430"/>
            </a:xfrm>
            <a:custGeom>
              <a:avLst/>
              <a:gdLst/>
              <a:ahLst/>
              <a:cxnLst/>
              <a:rect l="l" t="t" r="r" b="b"/>
              <a:pathLst>
                <a:path h="265429">
                  <a:moveTo>
                    <a:pt x="0" y="0"/>
                  </a:moveTo>
                  <a:lnTo>
                    <a:pt x="0" y="26517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29000" y="3438144"/>
              <a:ext cx="5080" cy="356870"/>
            </a:xfrm>
            <a:custGeom>
              <a:avLst/>
              <a:gdLst/>
              <a:ahLst/>
              <a:cxnLst/>
              <a:rect l="l" t="t" r="r" b="b"/>
              <a:pathLst>
                <a:path w="5079" h="356870">
                  <a:moveTo>
                    <a:pt x="2286" y="-19050"/>
                  </a:moveTo>
                  <a:lnTo>
                    <a:pt x="2286" y="375665"/>
                  </a:lnTo>
                </a:path>
              </a:pathLst>
            </a:custGeom>
            <a:ln w="426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95644" y="3113532"/>
              <a:ext cx="2729865" cy="622300"/>
            </a:xfrm>
            <a:custGeom>
              <a:avLst/>
              <a:gdLst/>
              <a:ahLst/>
              <a:cxnLst/>
              <a:rect l="l" t="t" r="r" b="b"/>
              <a:pathLst>
                <a:path w="2729865" h="622300">
                  <a:moveTo>
                    <a:pt x="0" y="0"/>
                  </a:moveTo>
                  <a:lnTo>
                    <a:pt x="0" y="301751"/>
                  </a:lnTo>
                </a:path>
                <a:path w="2729865" h="622300">
                  <a:moveTo>
                    <a:pt x="2729483" y="301751"/>
                  </a:moveTo>
                  <a:lnTo>
                    <a:pt x="2729483" y="621791"/>
                  </a:lnTo>
                </a:path>
                <a:path w="2729865" h="622300">
                  <a:moveTo>
                    <a:pt x="905255" y="315467"/>
                  </a:moveTo>
                  <a:lnTo>
                    <a:pt x="905255" y="580643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13</a:t>
            </a:fld>
            <a:endParaRPr spc="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18858" y="2166668"/>
            <a:ext cx="44450" cy="40640"/>
            <a:chOff x="5518858" y="2166668"/>
            <a:chExt cx="44450" cy="40640"/>
          </a:xfrm>
        </p:grpSpPr>
        <p:sp>
          <p:nvSpPr>
            <p:cNvPr id="3" name="object 3"/>
            <p:cNvSpPr/>
            <p:nvPr/>
          </p:nvSpPr>
          <p:spPr>
            <a:xfrm>
              <a:off x="5522521" y="2170012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638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18858" y="2166668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5">
                  <a:moveTo>
                    <a:pt x="43966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43966" y="6687"/>
                  </a:lnTo>
                  <a:lnTo>
                    <a:pt x="439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29849" y="2176699"/>
              <a:ext cx="29845" cy="0"/>
            </a:xfrm>
            <a:custGeom>
              <a:avLst/>
              <a:gdLst/>
              <a:ahLst/>
              <a:cxnLst/>
              <a:rect l="l" t="t" r="r" b="b"/>
              <a:pathLst>
                <a:path w="29845">
                  <a:moveTo>
                    <a:pt x="0" y="0"/>
                  </a:moveTo>
                  <a:lnTo>
                    <a:pt x="29310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26185" y="2173355"/>
              <a:ext cx="36830" cy="6985"/>
            </a:xfrm>
            <a:custGeom>
              <a:avLst/>
              <a:gdLst/>
              <a:ahLst/>
              <a:cxnLst/>
              <a:rect l="l" t="t" r="r" b="b"/>
              <a:pathLst>
                <a:path w="36829" h="6985">
                  <a:moveTo>
                    <a:pt x="36638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36638" y="6687"/>
                  </a:lnTo>
                  <a:lnTo>
                    <a:pt x="366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37177" y="2183387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>
                  <a:moveTo>
                    <a:pt x="0" y="0"/>
                  </a:moveTo>
                  <a:lnTo>
                    <a:pt x="21983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33513" y="2180043"/>
              <a:ext cx="29845" cy="6985"/>
            </a:xfrm>
            <a:custGeom>
              <a:avLst/>
              <a:gdLst/>
              <a:ahLst/>
              <a:cxnLst/>
              <a:rect l="l" t="t" r="r" b="b"/>
              <a:pathLst>
                <a:path w="29845" h="6985">
                  <a:moveTo>
                    <a:pt x="29310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9310" y="6687"/>
                  </a:lnTo>
                  <a:lnTo>
                    <a:pt x="293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44505" y="219007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655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40841" y="2186730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21983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1983" y="6687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51832" y="219676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327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48160" y="2193429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39" h="13969">
                  <a:moveTo>
                    <a:pt x="14655" y="0"/>
                  </a:moveTo>
                  <a:lnTo>
                    <a:pt x="0" y="0"/>
                  </a:lnTo>
                  <a:lnTo>
                    <a:pt x="0" y="6680"/>
                  </a:lnTo>
                  <a:lnTo>
                    <a:pt x="7327" y="6680"/>
                  </a:lnTo>
                  <a:lnTo>
                    <a:pt x="7327" y="13373"/>
                  </a:lnTo>
                  <a:lnTo>
                    <a:pt x="14655" y="13373"/>
                  </a:lnTo>
                  <a:lnTo>
                    <a:pt x="14655" y="6680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974376" y="2180043"/>
            <a:ext cx="29845" cy="27305"/>
            <a:chOff x="2974376" y="2180043"/>
            <a:chExt cx="29845" cy="27305"/>
          </a:xfrm>
        </p:grpSpPr>
        <p:sp>
          <p:nvSpPr>
            <p:cNvPr id="14" name="object 14"/>
            <p:cNvSpPr/>
            <p:nvPr/>
          </p:nvSpPr>
          <p:spPr>
            <a:xfrm>
              <a:off x="2978040" y="2183387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>
                  <a:moveTo>
                    <a:pt x="0" y="0"/>
                  </a:moveTo>
                  <a:lnTo>
                    <a:pt x="21983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74376" y="2180043"/>
              <a:ext cx="29845" cy="6985"/>
            </a:xfrm>
            <a:custGeom>
              <a:avLst/>
              <a:gdLst/>
              <a:ahLst/>
              <a:cxnLst/>
              <a:rect l="l" t="t" r="r" b="b"/>
              <a:pathLst>
                <a:path w="29844" h="6985">
                  <a:moveTo>
                    <a:pt x="29310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9310" y="6687"/>
                  </a:lnTo>
                  <a:lnTo>
                    <a:pt x="293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85368" y="219007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655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81704" y="2186730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21983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1983" y="6687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92695" y="2196761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>
                  <a:moveTo>
                    <a:pt x="0" y="0"/>
                  </a:moveTo>
                  <a:lnTo>
                    <a:pt x="7327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89021" y="2193429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39" h="13969">
                  <a:moveTo>
                    <a:pt x="14655" y="0"/>
                  </a:moveTo>
                  <a:lnTo>
                    <a:pt x="0" y="0"/>
                  </a:lnTo>
                  <a:lnTo>
                    <a:pt x="0" y="6680"/>
                  </a:lnTo>
                  <a:lnTo>
                    <a:pt x="7327" y="6680"/>
                  </a:lnTo>
                  <a:lnTo>
                    <a:pt x="7327" y="13373"/>
                  </a:lnTo>
                  <a:lnTo>
                    <a:pt x="14655" y="13373"/>
                  </a:lnTo>
                  <a:lnTo>
                    <a:pt x="14655" y="6680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948938" y="2548253"/>
            <a:ext cx="22225" cy="20320"/>
            <a:chOff x="6948938" y="2548253"/>
            <a:chExt cx="22225" cy="20320"/>
          </a:xfrm>
        </p:grpSpPr>
        <p:sp>
          <p:nvSpPr>
            <p:cNvPr id="21" name="object 21"/>
            <p:cNvSpPr/>
            <p:nvPr/>
          </p:nvSpPr>
          <p:spPr>
            <a:xfrm>
              <a:off x="6952602" y="2551597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4655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948938" y="2548253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5">
                  <a:moveTo>
                    <a:pt x="21983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1983" y="6687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59930" y="2558284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327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56260" y="2554947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40" h="13969">
                  <a:moveTo>
                    <a:pt x="14655" y="0"/>
                  </a:moveTo>
                  <a:lnTo>
                    <a:pt x="0" y="0"/>
                  </a:lnTo>
                  <a:lnTo>
                    <a:pt x="0" y="6692"/>
                  </a:lnTo>
                  <a:lnTo>
                    <a:pt x="7327" y="6692"/>
                  </a:lnTo>
                  <a:lnTo>
                    <a:pt x="7327" y="13373"/>
                  </a:lnTo>
                  <a:lnTo>
                    <a:pt x="14655" y="13373"/>
                  </a:lnTo>
                  <a:lnTo>
                    <a:pt x="14655" y="6692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77724" y="901137"/>
          <a:ext cx="9472926" cy="5022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9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0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84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09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871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22062">
                <a:tc gridSpan="9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0"/>
                        </a:spcBef>
                        <a:tabLst>
                          <a:tab pos="4212590" algn="l"/>
                        </a:tabLst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Perusahaan	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212590" algn="l"/>
                        </a:tabLst>
                      </a:pPr>
                      <a:r>
                        <a:rPr sz="950" b="1" spc="40" dirty="0">
                          <a:latin typeface="Calibri"/>
                          <a:cs typeface="Calibri"/>
                        </a:rPr>
                        <a:t>Alamat	</a:t>
                      </a:r>
                      <a:r>
                        <a:rPr sz="1575" b="1" spc="37" baseline="-5291" dirty="0">
                          <a:latin typeface="Calibri"/>
                          <a:cs typeface="Calibri"/>
                        </a:rPr>
                        <a:t>:</a:t>
                      </a:r>
                      <a:endParaRPr sz="1575" baseline="-5291">
                        <a:latin typeface="Calibri"/>
                        <a:cs typeface="Calibri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4212590" algn="l"/>
                        </a:tabLst>
                      </a:pPr>
                      <a:r>
                        <a:rPr sz="1425" b="1" spc="60" baseline="2923" dirty="0">
                          <a:latin typeface="Calibri"/>
                          <a:cs typeface="Calibri"/>
                        </a:rPr>
                        <a:t>Merk	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115"/>
                        </a:spcBef>
                        <a:tabLst>
                          <a:tab pos="4212590" algn="l"/>
                        </a:tabLst>
                      </a:pPr>
                      <a:r>
                        <a:rPr sz="1425" b="1" spc="44" baseline="2923" dirty="0">
                          <a:latin typeface="Calibri"/>
                          <a:cs typeface="Calibri"/>
                        </a:rPr>
                        <a:t>Jenis</a:t>
                      </a:r>
                      <a:r>
                        <a:rPr sz="1425" b="1" spc="15" baseline="2923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25" b="1" spc="67" baseline="2923" dirty="0">
                          <a:latin typeface="Calibri"/>
                          <a:cs typeface="Calibri"/>
                        </a:rPr>
                        <a:t>Kendaraan	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4212590" algn="l"/>
                        </a:tabLst>
                      </a:pPr>
                      <a:r>
                        <a:rPr sz="1425" b="1" spc="60" baseline="2923" dirty="0">
                          <a:latin typeface="Calibri"/>
                          <a:cs typeface="Calibri"/>
                        </a:rPr>
                        <a:t>Negara</a:t>
                      </a:r>
                      <a:r>
                        <a:rPr sz="1425" b="1" spc="44" baseline="2923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25" b="1" spc="52" baseline="2923" dirty="0">
                          <a:latin typeface="Calibri"/>
                          <a:cs typeface="Calibri"/>
                        </a:rPr>
                        <a:t>Asal</a:t>
                      </a:r>
                      <a:r>
                        <a:rPr sz="1425" b="1" spc="-7" baseline="2923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25" b="1" spc="60" baseline="2923" dirty="0">
                          <a:latin typeface="Calibri"/>
                          <a:cs typeface="Calibri"/>
                        </a:rPr>
                        <a:t>Merek	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114"/>
                        </a:spcBef>
                        <a:tabLst>
                          <a:tab pos="4212590" algn="l"/>
                        </a:tabLst>
                      </a:pPr>
                      <a:r>
                        <a:rPr sz="1425" b="1" spc="52" baseline="2923" dirty="0">
                          <a:latin typeface="Calibri"/>
                          <a:cs typeface="Calibri"/>
                        </a:rPr>
                        <a:t>Tipe</a:t>
                      </a:r>
                      <a:r>
                        <a:rPr sz="1425" b="1" spc="15" baseline="2923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25" b="1" spc="75" baseline="2923" dirty="0">
                          <a:latin typeface="Calibri"/>
                          <a:cs typeface="Calibri"/>
                        </a:rPr>
                        <a:t>Produk	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: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86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1050" b="1" spc="55" dirty="0">
                          <a:latin typeface="Calibri"/>
                          <a:cs typeface="Calibri"/>
                        </a:rPr>
                        <a:t>NO.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94665">
                        <a:lnSpc>
                          <a:spcPct val="100000"/>
                        </a:lnSpc>
                      </a:pPr>
                      <a:r>
                        <a:rPr sz="1050" b="1" spc="60" dirty="0">
                          <a:latin typeface="Calibri"/>
                          <a:cs typeface="Calibri"/>
                        </a:rPr>
                        <a:t>KELOMPOK</a:t>
                      </a:r>
                      <a:r>
                        <a:rPr sz="10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KOMPONEN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6769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65" dirty="0">
                          <a:latin typeface="Calibri"/>
                          <a:cs typeface="Calibri"/>
                        </a:rPr>
                        <a:t>BOBOT</a:t>
                      </a:r>
                      <a:r>
                        <a:rPr sz="10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(%)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01295">
                        <a:lnSpc>
                          <a:spcPct val="100000"/>
                        </a:lnSpc>
                      </a:pPr>
                      <a:r>
                        <a:rPr sz="1050" b="1" spc="65" dirty="0">
                          <a:latin typeface="Calibri"/>
                          <a:cs typeface="Calibri"/>
                        </a:rPr>
                        <a:t>TKDN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798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40" dirty="0">
                          <a:latin typeface="Calibri"/>
                          <a:cs typeface="Calibri"/>
                        </a:rPr>
                        <a:t>PENILAIAN </a:t>
                      </a:r>
                      <a:r>
                        <a:rPr sz="1050" b="1" spc="55" dirty="0">
                          <a:latin typeface="Calibri"/>
                          <a:cs typeface="Calibri"/>
                        </a:rPr>
                        <a:t>KDN/KLN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BERDASARKAN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35" dirty="0">
                          <a:latin typeface="Calibri"/>
                          <a:cs typeface="Calibri"/>
                        </a:rPr>
                        <a:t>BIAYA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5" dirty="0">
                          <a:latin typeface="Calibri"/>
                          <a:cs typeface="Calibri"/>
                        </a:rPr>
                        <a:t>PRODUKSI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1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050" b="1" spc="40" dirty="0">
                          <a:latin typeface="Calibri"/>
                          <a:cs typeface="Calibri"/>
                        </a:rPr>
                        <a:t>2020-2023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08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050" b="1" spc="40" dirty="0">
                          <a:latin typeface="Calibri"/>
                          <a:cs typeface="Calibri"/>
                        </a:rPr>
                        <a:t>2024-dst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08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050" b="1" spc="35" dirty="0">
                          <a:latin typeface="Calibri"/>
                          <a:cs typeface="Calibri"/>
                        </a:rPr>
                        <a:t>BIAYA</a:t>
                      </a:r>
                      <a:r>
                        <a:rPr sz="10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5" dirty="0">
                          <a:latin typeface="Calibri"/>
                          <a:cs typeface="Calibri"/>
                        </a:rPr>
                        <a:t>PRODUKSI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08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080" algn="ctr">
                        <a:lnSpc>
                          <a:spcPts val="1240"/>
                        </a:lnSpc>
                      </a:pPr>
                      <a:r>
                        <a:rPr sz="1050" b="1" spc="35" dirty="0">
                          <a:latin typeface="Calibri"/>
                          <a:cs typeface="Calibri"/>
                        </a:rPr>
                        <a:t>VERIFIKASI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61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8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50" b="1" spc="70" dirty="0">
                          <a:latin typeface="Calibri"/>
                          <a:cs typeface="Calibri"/>
                        </a:rPr>
                        <a:t>KDN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KLN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87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I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Manufaktur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0" dirty="0">
                          <a:latin typeface="Calibri"/>
                          <a:cs typeface="Calibri"/>
                        </a:rPr>
                        <a:t>Komponen</a:t>
                      </a:r>
                      <a:r>
                        <a:rPr sz="10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Utama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50%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848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58%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spc="55" dirty="0">
                          <a:latin typeface="Calibri"/>
                          <a:cs typeface="Calibri"/>
                        </a:rPr>
                        <a:t>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852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spc="30" dirty="0">
                          <a:latin typeface="Calibri"/>
                          <a:cs typeface="Calibri"/>
                        </a:rPr>
                        <a:t>1.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Rangka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atau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0" dirty="0">
                          <a:latin typeface="Calibri"/>
                          <a:cs typeface="Calibri"/>
                        </a:rPr>
                        <a:t>body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733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10%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848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11%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#DIV/0!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274">
                <a:tc rowSpan="1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Main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frame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1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b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40" dirty="0">
                          <a:latin typeface="Calibri"/>
                          <a:cs typeface="Calibri"/>
                        </a:rPr>
                        <a:t>Bracket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8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Side/main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stand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2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40" dirty="0">
                          <a:latin typeface="Calibri"/>
                          <a:cs typeface="Calibri"/>
                        </a:rPr>
                        <a:t>Rear/front</a:t>
                      </a:r>
                      <a:r>
                        <a:rPr sz="105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fender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1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35" dirty="0">
                          <a:latin typeface="Calibri"/>
                          <a:cs typeface="Calibri"/>
                        </a:rPr>
                        <a:t>Seat</a:t>
                      </a:r>
                      <a:r>
                        <a:rPr sz="10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Assy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38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f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Spion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27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g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35" dirty="0">
                          <a:latin typeface="Calibri"/>
                          <a:cs typeface="Calibri"/>
                        </a:rPr>
                        <a:t>Leg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Shield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1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h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Stepbar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38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i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Foot</a:t>
                      </a:r>
                      <a:r>
                        <a:rPr sz="10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35" dirty="0">
                          <a:latin typeface="Calibri"/>
                          <a:cs typeface="Calibri"/>
                        </a:rPr>
                        <a:t>rest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2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j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Mudguard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42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35" dirty="0">
                          <a:latin typeface="Calibri"/>
                          <a:cs typeface="Calibri"/>
                        </a:rPr>
                        <a:t>Luggage</a:t>
                      </a:r>
                      <a:r>
                        <a:rPr sz="105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Carrier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38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l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Tool</a:t>
                      </a:r>
                      <a:r>
                        <a:rPr sz="10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Set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2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55" dirty="0">
                          <a:latin typeface="Calibri"/>
                          <a:cs typeface="Calibri"/>
                        </a:rPr>
                        <a:t>Emblem/name</a:t>
                      </a:r>
                      <a:r>
                        <a:rPr sz="10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plate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2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Cover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0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set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0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b="1" spc="35" dirty="0">
                          <a:latin typeface="Calibri"/>
                          <a:cs typeface="Calibri"/>
                        </a:rPr>
                        <a:t>Reflex</a:t>
                      </a:r>
                      <a:r>
                        <a:rPr sz="10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reflector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24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26" name="object 26"/>
          <p:cNvGrpSpPr/>
          <p:nvPr/>
        </p:nvGrpSpPr>
        <p:grpSpPr>
          <a:xfrm>
            <a:off x="5540841" y="961324"/>
            <a:ext cx="22225" cy="20320"/>
            <a:chOff x="5540841" y="961324"/>
            <a:chExt cx="22225" cy="20320"/>
          </a:xfrm>
        </p:grpSpPr>
        <p:sp>
          <p:nvSpPr>
            <p:cNvPr id="27" name="object 27"/>
            <p:cNvSpPr/>
            <p:nvPr/>
          </p:nvSpPr>
          <p:spPr>
            <a:xfrm>
              <a:off x="5544505" y="964668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655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40841" y="961324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4">
                  <a:moveTo>
                    <a:pt x="21983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1983" y="6687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51833" y="971355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327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48160" y="968019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39" h="13969">
                  <a:moveTo>
                    <a:pt x="14655" y="0"/>
                  </a:moveTo>
                  <a:lnTo>
                    <a:pt x="0" y="0"/>
                  </a:lnTo>
                  <a:lnTo>
                    <a:pt x="0" y="6680"/>
                  </a:lnTo>
                  <a:lnTo>
                    <a:pt x="7327" y="6680"/>
                  </a:lnTo>
                  <a:lnTo>
                    <a:pt x="7327" y="13373"/>
                  </a:lnTo>
                  <a:lnTo>
                    <a:pt x="14655" y="13373"/>
                  </a:lnTo>
                  <a:lnTo>
                    <a:pt x="14655" y="6680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496874" y="1095340"/>
            <a:ext cx="66040" cy="60325"/>
            <a:chOff x="5496874" y="1095340"/>
            <a:chExt cx="66040" cy="60325"/>
          </a:xfrm>
        </p:grpSpPr>
        <p:sp>
          <p:nvSpPr>
            <p:cNvPr id="32" name="object 32"/>
            <p:cNvSpPr/>
            <p:nvPr/>
          </p:nvSpPr>
          <p:spPr>
            <a:xfrm>
              <a:off x="5500538" y="1098684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4">
                  <a:moveTo>
                    <a:pt x="0" y="0"/>
                  </a:moveTo>
                  <a:lnTo>
                    <a:pt x="58621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96874" y="1095340"/>
              <a:ext cx="66040" cy="6985"/>
            </a:xfrm>
            <a:custGeom>
              <a:avLst/>
              <a:gdLst/>
              <a:ahLst/>
              <a:cxnLst/>
              <a:rect l="l" t="t" r="r" b="b"/>
              <a:pathLst>
                <a:path w="66039" h="6984">
                  <a:moveTo>
                    <a:pt x="65949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65949" y="6687"/>
                  </a:lnTo>
                  <a:lnTo>
                    <a:pt x="659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507866" y="1105371"/>
              <a:ext cx="51435" cy="0"/>
            </a:xfrm>
            <a:custGeom>
              <a:avLst/>
              <a:gdLst/>
              <a:ahLst/>
              <a:cxnLst/>
              <a:rect l="l" t="t" r="r" b="b"/>
              <a:pathLst>
                <a:path w="51435">
                  <a:moveTo>
                    <a:pt x="0" y="0"/>
                  </a:moveTo>
                  <a:lnTo>
                    <a:pt x="51294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504202" y="1102028"/>
              <a:ext cx="59055" cy="6985"/>
            </a:xfrm>
            <a:custGeom>
              <a:avLst/>
              <a:gdLst/>
              <a:ahLst/>
              <a:cxnLst/>
              <a:rect l="l" t="t" r="r" b="b"/>
              <a:pathLst>
                <a:path w="59054" h="6984">
                  <a:moveTo>
                    <a:pt x="58621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58621" y="6687"/>
                  </a:lnTo>
                  <a:lnTo>
                    <a:pt x="5862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515194" y="1112059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66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511530" y="1108715"/>
              <a:ext cx="51435" cy="6985"/>
            </a:xfrm>
            <a:custGeom>
              <a:avLst/>
              <a:gdLst/>
              <a:ahLst/>
              <a:cxnLst/>
              <a:rect l="l" t="t" r="r" b="b"/>
              <a:pathLst>
                <a:path w="51435" h="6984">
                  <a:moveTo>
                    <a:pt x="51294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51294" y="6687"/>
                  </a:lnTo>
                  <a:lnTo>
                    <a:pt x="512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22522" y="1118746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638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18858" y="1115403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966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43966" y="6687"/>
                  </a:lnTo>
                  <a:lnTo>
                    <a:pt x="439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29849" y="1125434"/>
              <a:ext cx="29845" cy="0"/>
            </a:xfrm>
            <a:custGeom>
              <a:avLst/>
              <a:gdLst/>
              <a:ahLst/>
              <a:cxnLst/>
              <a:rect l="l" t="t" r="r" b="b"/>
              <a:pathLst>
                <a:path w="29845">
                  <a:moveTo>
                    <a:pt x="0" y="0"/>
                  </a:moveTo>
                  <a:lnTo>
                    <a:pt x="29310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526185" y="1122090"/>
              <a:ext cx="36830" cy="6985"/>
            </a:xfrm>
            <a:custGeom>
              <a:avLst/>
              <a:gdLst/>
              <a:ahLst/>
              <a:cxnLst/>
              <a:rect l="l" t="t" r="r" b="b"/>
              <a:pathLst>
                <a:path w="36829" h="6984">
                  <a:moveTo>
                    <a:pt x="36638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36638" y="6687"/>
                  </a:lnTo>
                  <a:lnTo>
                    <a:pt x="366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37177" y="1132121"/>
              <a:ext cx="22225" cy="0"/>
            </a:xfrm>
            <a:custGeom>
              <a:avLst/>
              <a:gdLst/>
              <a:ahLst/>
              <a:cxnLst/>
              <a:rect l="l" t="t" r="r" b="b"/>
              <a:pathLst>
                <a:path w="22225">
                  <a:moveTo>
                    <a:pt x="0" y="0"/>
                  </a:moveTo>
                  <a:lnTo>
                    <a:pt x="21983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33513" y="1128777"/>
              <a:ext cx="29845" cy="6985"/>
            </a:xfrm>
            <a:custGeom>
              <a:avLst/>
              <a:gdLst/>
              <a:ahLst/>
              <a:cxnLst/>
              <a:rect l="l" t="t" r="r" b="b"/>
              <a:pathLst>
                <a:path w="29845" h="6984">
                  <a:moveTo>
                    <a:pt x="29310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9310" y="6687"/>
                  </a:lnTo>
                  <a:lnTo>
                    <a:pt x="293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544505" y="1138809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39">
                  <a:moveTo>
                    <a:pt x="0" y="0"/>
                  </a:moveTo>
                  <a:lnTo>
                    <a:pt x="14655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40841" y="1135465"/>
              <a:ext cx="22225" cy="6985"/>
            </a:xfrm>
            <a:custGeom>
              <a:avLst/>
              <a:gdLst/>
              <a:ahLst/>
              <a:cxnLst/>
              <a:rect l="l" t="t" r="r" b="b"/>
              <a:pathLst>
                <a:path w="22225" h="6984">
                  <a:moveTo>
                    <a:pt x="21983" y="0"/>
                  </a:moveTo>
                  <a:lnTo>
                    <a:pt x="0" y="0"/>
                  </a:lnTo>
                  <a:lnTo>
                    <a:pt x="0" y="6687"/>
                  </a:lnTo>
                  <a:lnTo>
                    <a:pt x="21983" y="6687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551832" y="1145496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327" y="0"/>
                  </a:lnTo>
                </a:path>
              </a:pathLst>
            </a:custGeom>
            <a:ln w="6687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548160" y="1142161"/>
              <a:ext cx="15240" cy="13970"/>
            </a:xfrm>
            <a:custGeom>
              <a:avLst/>
              <a:gdLst/>
              <a:ahLst/>
              <a:cxnLst/>
              <a:rect l="l" t="t" r="r" b="b"/>
              <a:pathLst>
                <a:path w="15239" h="13969">
                  <a:moveTo>
                    <a:pt x="14655" y="0"/>
                  </a:moveTo>
                  <a:lnTo>
                    <a:pt x="0" y="0"/>
                  </a:lnTo>
                  <a:lnTo>
                    <a:pt x="0" y="6680"/>
                  </a:lnTo>
                  <a:lnTo>
                    <a:pt x="7327" y="6680"/>
                  </a:lnTo>
                  <a:lnTo>
                    <a:pt x="7327" y="13373"/>
                  </a:lnTo>
                  <a:lnTo>
                    <a:pt x="14655" y="13373"/>
                  </a:lnTo>
                  <a:lnTo>
                    <a:pt x="14655" y="6680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9752076" y="1600200"/>
            <a:ext cx="2286000" cy="1755775"/>
          </a:xfrm>
          <a:prstGeom prst="rect">
            <a:avLst/>
          </a:prstGeom>
          <a:solidFill>
            <a:srgbClr val="FBD4B5"/>
          </a:solidFill>
          <a:ln w="9525">
            <a:solidFill>
              <a:srgbClr val="0000CC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6520" marR="83820">
              <a:lnSpc>
                <a:spcPct val="100000"/>
              </a:lnSpc>
              <a:spcBef>
                <a:spcPts val="260"/>
              </a:spcBef>
            </a:pPr>
            <a:r>
              <a:rPr sz="1800" b="1" spc="-5" dirty="0">
                <a:latin typeface="Candara"/>
                <a:cs typeface="Candara"/>
              </a:rPr>
              <a:t>Biaya</a:t>
            </a:r>
            <a:r>
              <a:rPr sz="1800" b="1" spc="1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Bahan 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(Material) 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spc="-5" dirty="0">
                <a:latin typeface="Candara"/>
                <a:cs typeface="Candara"/>
              </a:rPr>
              <a:t>Komponen </a:t>
            </a:r>
            <a:r>
              <a:rPr sz="1800" b="1" spc="5" dirty="0">
                <a:latin typeface="Candara"/>
                <a:cs typeface="Candara"/>
              </a:rPr>
              <a:t>Utama</a:t>
            </a:r>
            <a:r>
              <a:rPr sz="1800" spc="5" dirty="0">
                <a:latin typeface="Candara"/>
                <a:cs typeface="Candara"/>
              </a:rPr>
              <a:t>: </a:t>
            </a:r>
            <a:r>
              <a:rPr sz="1800" spc="10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Diisikan Biaya </a:t>
            </a:r>
            <a:r>
              <a:rPr sz="1800" dirty="0">
                <a:latin typeface="Candara"/>
                <a:cs typeface="Candara"/>
              </a:rPr>
              <a:t> Produksi</a:t>
            </a:r>
            <a:r>
              <a:rPr sz="1800" spc="-9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material</a:t>
            </a:r>
            <a:r>
              <a:rPr sz="1800" spc="-8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dan </a:t>
            </a:r>
            <a:r>
              <a:rPr sz="1800" spc="-37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Asal</a:t>
            </a:r>
            <a:r>
              <a:rPr sz="1800" spc="-1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Material</a:t>
            </a:r>
            <a:endParaRPr sz="1800">
              <a:latin typeface="Candara"/>
              <a:cs typeface="Candar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850891" y="0"/>
            <a:ext cx="4780280" cy="1108710"/>
            <a:chOff x="4850891" y="0"/>
            <a:chExt cx="4780280" cy="1108710"/>
          </a:xfrm>
        </p:grpSpPr>
        <p:pic>
          <p:nvPicPr>
            <p:cNvPr id="50" name="object 5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5643" y="0"/>
              <a:ext cx="3147822" cy="11087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4232" y="0"/>
              <a:ext cx="916685" cy="1108710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14</a:t>
            </a:fld>
            <a:endParaRPr spc="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20656" y="1289303"/>
            <a:ext cx="2286000" cy="1751330"/>
          </a:xfrm>
          <a:prstGeom prst="rect">
            <a:avLst/>
          </a:prstGeom>
          <a:solidFill>
            <a:srgbClr val="FBD4B5"/>
          </a:solidFill>
          <a:ln w="9525">
            <a:solidFill>
              <a:srgbClr val="0000CC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710" marR="84455">
              <a:lnSpc>
                <a:spcPct val="100000"/>
              </a:lnSpc>
              <a:spcBef>
                <a:spcPts val="250"/>
              </a:spcBef>
            </a:pPr>
            <a:r>
              <a:rPr sz="1800" b="1" spc="-5" dirty="0">
                <a:latin typeface="Candara"/>
                <a:cs typeface="Candara"/>
              </a:rPr>
              <a:t>Biaya</a:t>
            </a:r>
            <a:r>
              <a:rPr sz="1800" b="1" spc="1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Bahan 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(Material) 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Komponen </a:t>
            </a:r>
            <a:r>
              <a:rPr sz="1800" b="1" spc="5" dirty="0">
                <a:latin typeface="Candara"/>
                <a:cs typeface="Candara"/>
              </a:rPr>
              <a:t>Utama</a:t>
            </a:r>
            <a:r>
              <a:rPr sz="1800" spc="5" dirty="0">
                <a:latin typeface="Candara"/>
                <a:cs typeface="Candara"/>
              </a:rPr>
              <a:t>: </a:t>
            </a:r>
            <a:r>
              <a:rPr sz="1800" spc="1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Diisikan </a:t>
            </a:r>
            <a:r>
              <a:rPr sz="1800" spc="-5" dirty="0">
                <a:latin typeface="Candara"/>
                <a:cs typeface="Candara"/>
              </a:rPr>
              <a:t>Biaya </a:t>
            </a:r>
            <a:r>
              <a:rPr sz="1800" dirty="0">
                <a:latin typeface="Candara"/>
                <a:cs typeface="Candara"/>
              </a:rPr>
              <a:t> Produksi</a:t>
            </a:r>
            <a:r>
              <a:rPr sz="1800" spc="-9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material</a:t>
            </a:r>
            <a:r>
              <a:rPr sz="1800" spc="-75" dirty="0">
                <a:latin typeface="Candara"/>
                <a:cs typeface="Candara"/>
              </a:rPr>
              <a:t> </a:t>
            </a:r>
            <a:r>
              <a:rPr sz="1800" spc="10" dirty="0">
                <a:latin typeface="Candara"/>
                <a:cs typeface="Candara"/>
              </a:rPr>
              <a:t>dan </a:t>
            </a:r>
            <a:r>
              <a:rPr sz="1800" spc="-37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Asal</a:t>
            </a:r>
            <a:r>
              <a:rPr sz="1800" spc="-1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Material</a:t>
            </a:r>
            <a:endParaRPr sz="1800">
              <a:latin typeface="Candara"/>
              <a:cs typeface="Candar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6867" y="1293876"/>
          <a:ext cx="9664696" cy="4633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8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0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69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31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7220">
                <a:tc>
                  <a:txBody>
                    <a:bodyPr/>
                    <a:lstStyle/>
                    <a:p>
                      <a:pPr marL="205104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I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spc="15" dirty="0">
                          <a:latin typeface="Calibri"/>
                          <a:cs typeface="Calibri"/>
                        </a:rPr>
                        <a:t>Manufaktur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15" dirty="0">
                          <a:latin typeface="Calibri"/>
                          <a:cs typeface="Calibri"/>
                        </a:rPr>
                        <a:t>Komponen</a:t>
                      </a:r>
                      <a:r>
                        <a:rPr sz="11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Utama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50%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58%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0%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995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2.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Battery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30%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35%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spc="15" dirty="0">
                          <a:latin typeface="Calibri"/>
                          <a:cs typeface="Calibri"/>
                        </a:rPr>
                        <a:t>#DIV/0!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905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a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Battery</a:t>
                      </a:r>
                      <a:r>
                        <a:rPr sz="11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1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latin typeface="Calibri"/>
                          <a:cs typeface="Calibri"/>
                        </a:rPr>
                        <a:t>System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b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Battery</a:t>
                      </a:r>
                      <a:r>
                        <a:rPr sz="11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15" dirty="0">
                          <a:latin typeface="Calibri"/>
                          <a:cs typeface="Calibri"/>
                        </a:rPr>
                        <a:t>Cell/Module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9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c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15" dirty="0">
                          <a:latin typeface="Calibri"/>
                          <a:cs typeface="Calibri"/>
                        </a:rPr>
                        <a:t>Housing/Pack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d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Bagian</a:t>
                      </a:r>
                      <a:r>
                        <a:rPr sz="11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Baterai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latin typeface="Calibri"/>
                          <a:cs typeface="Calibri"/>
                        </a:rPr>
                        <a:t>Lainnya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6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9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480"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3.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034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Drive 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Train,</a:t>
                      </a:r>
                      <a:r>
                        <a:rPr sz="115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25" dirty="0">
                          <a:latin typeface="Calibri"/>
                          <a:cs typeface="Calibri"/>
                        </a:rPr>
                        <a:t>PCU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10%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12%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spc="15" dirty="0">
                          <a:latin typeface="Calibri"/>
                          <a:cs typeface="Calibri"/>
                        </a:rPr>
                        <a:t>#DIV/0!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905">
                <a:tc rowSpan="1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a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Main gear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b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Main 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shaft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9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c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Sprocket gear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0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d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b="1" spc="20" dirty="0">
                          <a:latin typeface="Calibri"/>
                          <a:cs typeface="Calibri"/>
                        </a:rPr>
                        <a:t>Cooling</a:t>
                      </a:r>
                      <a:r>
                        <a:rPr sz="115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latin typeface="Calibri"/>
                          <a:cs typeface="Calibri"/>
                        </a:rPr>
                        <a:t>fan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80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6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e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Main 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shaft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9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f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Belt/drive 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chain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50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g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Stator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h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Permanen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latin typeface="Calibri"/>
                          <a:cs typeface="Calibri"/>
                        </a:rPr>
                        <a:t>magnet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i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Bearing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j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Cover</a:t>
                      </a:r>
                      <a:r>
                        <a:rPr sz="115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15" dirty="0">
                          <a:latin typeface="Calibri"/>
                          <a:cs typeface="Calibri"/>
                        </a:rPr>
                        <a:t>Plastic</a:t>
                      </a:r>
                      <a:r>
                        <a:rPr sz="11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set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6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k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Rotor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5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l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15" dirty="0">
                          <a:latin typeface="Calibri"/>
                          <a:cs typeface="Calibri"/>
                        </a:rPr>
                        <a:t>Kabel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 Kelistrikan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dirty="0">
                          <a:latin typeface="Calibri"/>
                          <a:cs typeface="Calibri"/>
                        </a:rPr>
                        <a:t>m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b="1" spc="20" dirty="0">
                          <a:latin typeface="Calibri"/>
                          <a:cs typeface="Calibri"/>
                        </a:rPr>
                        <a:t>Kontroler/ECU/PCU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49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375"/>
                        </a:lnSpc>
                        <a:spcBef>
                          <a:spcPts val="60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-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4937425" y="1608501"/>
            <a:ext cx="33655" cy="38100"/>
            <a:chOff x="4937425" y="1608501"/>
            <a:chExt cx="33655" cy="38100"/>
          </a:xfrm>
        </p:grpSpPr>
        <p:sp>
          <p:nvSpPr>
            <p:cNvPr id="5" name="object 5"/>
            <p:cNvSpPr/>
            <p:nvPr/>
          </p:nvSpPr>
          <p:spPr>
            <a:xfrm>
              <a:off x="4941165" y="1612243"/>
              <a:ext cx="30480" cy="15240"/>
            </a:xfrm>
            <a:custGeom>
              <a:avLst/>
              <a:gdLst/>
              <a:ahLst/>
              <a:cxnLst/>
              <a:rect l="l" t="t" r="r" b="b"/>
              <a:pathLst>
                <a:path w="30479" h="15239">
                  <a:moveTo>
                    <a:pt x="0" y="0"/>
                  </a:moveTo>
                  <a:lnTo>
                    <a:pt x="29918" y="0"/>
                  </a:lnTo>
                </a:path>
                <a:path w="30479" h="15239">
                  <a:moveTo>
                    <a:pt x="0" y="7484"/>
                  </a:moveTo>
                  <a:lnTo>
                    <a:pt x="22438" y="7484"/>
                  </a:lnTo>
                </a:path>
                <a:path w="30479" h="15239">
                  <a:moveTo>
                    <a:pt x="0" y="14969"/>
                  </a:moveTo>
                  <a:lnTo>
                    <a:pt x="14959" y="14969"/>
                  </a:lnTo>
                </a:path>
              </a:pathLst>
            </a:custGeom>
            <a:ln w="748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37425" y="1623470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60" h="7619">
                  <a:moveTo>
                    <a:pt x="2243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2438" y="7484"/>
                  </a:lnTo>
                  <a:lnTo>
                    <a:pt x="224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41165" y="163469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47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37417" y="1630959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39" h="15875">
                  <a:moveTo>
                    <a:pt x="7480" y="7556"/>
                  </a:moveTo>
                  <a:lnTo>
                    <a:pt x="0" y="7556"/>
                  </a:lnTo>
                  <a:lnTo>
                    <a:pt x="0" y="15417"/>
                  </a:lnTo>
                  <a:lnTo>
                    <a:pt x="7480" y="15417"/>
                  </a:lnTo>
                  <a:lnTo>
                    <a:pt x="7480" y="7556"/>
                  </a:lnTo>
                  <a:close/>
                </a:path>
                <a:path w="15239" h="15875">
                  <a:moveTo>
                    <a:pt x="14960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14960" y="7493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130460" y="1593531"/>
            <a:ext cx="52705" cy="53340"/>
            <a:chOff x="7130460" y="1593531"/>
            <a:chExt cx="52705" cy="53340"/>
          </a:xfrm>
        </p:grpSpPr>
        <p:sp>
          <p:nvSpPr>
            <p:cNvPr id="10" name="object 10"/>
            <p:cNvSpPr/>
            <p:nvPr/>
          </p:nvSpPr>
          <p:spPr>
            <a:xfrm>
              <a:off x="7134200" y="1597273"/>
              <a:ext cx="45085" cy="0"/>
            </a:xfrm>
            <a:custGeom>
              <a:avLst/>
              <a:gdLst/>
              <a:ahLst/>
              <a:cxnLst/>
              <a:rect l="l" t="t" r="r" b="b"/>
              <a:pathLst>
                <a:path w="45084">
                  <a:moveTo>
                    <a:pt x="0" y="0"/>
                  </a:moveTo>
                  <a:lnTo>
                    <a:pt x="44877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30460" y="1593531"/>
              <a:ext cx="52705" cy="7620"/>
            </a:xfrm>
            <a:custGeom>
              <a:avLst/>
              <a:gdLst/>
              <a:ahLst/>
              <a:cxnLst/>
              <a:rect l="l" t="t" r="r" b="b"/>
              <a:pathLst>
                <a:path w="52704" h="7619">
                  <a:moveTo>
                    <a:pt x="5235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52357" y="7484"/>
                  </a:lnTo>
                  <a:lnTo>
                    <a:pt x="5235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34200" y="1604758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>
                  <a:moveTo>
                    <a:pt x="0" y="0"/>
                  </a:moveTo>
                  <a:lnTo>
                    <a:pt x="3739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30460" y="1601016"/>
              <a:ext cx="45085" cy="7620"/>
            </a:xfrm>
            <a:custGeom>
              <a:avLst/>
              <a:gdLst/>
              <a:ahLst/>
              <a:cxnLst/>
              <a:rect l="l" t="t" r="r" b="b"/>
              <a:pathLst>
                <a:path w="45084" h="7619">
                  <a:moveTo>
                    <a:pt x="4487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44877" y="7484"/>
                  </a:lnTo>
                  <a:lnTo>
                    <a:pt x="4487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34200" y="161224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1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30460" y="1608501"/>
              <a:ext cx="37465" cy="7620"/>
            </a:xfrm>
            <a:custGeom>
              <a:avLst/>
              <a:gdLst/>
              <a:ahLst/>
              <a:cxnLst/>
              <a:rect l="l" t="t" r="r" b="b"/>
              <a:pathLst>
                <a:path w="37465" h="7619">
                  <a:moveTo>
                    <a:pt x="3739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37398" y="7484"/>
                  </a:lnTo>
                  <a:lnTo>
                    <a:pt x="373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34200" y="161972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43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30460" y="1615986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79" h="7619">
                  <a:moveTo>
                    <a:pt x="2991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9918" y="7484"/>
                  </a:lnTo>
                  <a:lnTo>
                    <a:pt x="2991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34200" y="162721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495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30460" y="1623470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19">
                  <a:moveTo>
                    <a:pt x="2243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2438" y="7484"/>
                  </a:lnTo>
                  <a:lnTo>
                    <a:pt x="224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34200" y="163469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47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130453" y="1630959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40" h="15875">
                  <a:moveTo>
                    <a:pt x="7480" y="7556"/>
                  </a:moveTo>
                  <a:lnTo>
                    <a:pt x="0" y="7556"/>
                  </a:lnTo>
                  <a:lnTo>
                    <a:pt x="0" y="15417"/>
                  </a:lnTo>
                  <a:lnTo>
                    <a:pt x="7480" y="15417"/>
                  </a:lnTo>
                  <a:lnTo>
                    <a:pt x="7480" y="7556"/>
                  </a:lnTo>
                  <a:close/>
                </a:path>
                <a:path w="15240" h="15875">
                  <a:moveTo>
                    <a:pt x="14960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14960" y="7493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447927" y="1593531"/>
            <a:ext cx="52705" cy="53340"/>
            <a:chOff x="8447927" y="1593531"/>
            <a:chExt cx="52705" cy="53340"/>
          </a:xfrm>
        </p:grpSpPr>
        <p:sp>
          <p:nvSpPr>
            <p:cNvPr id="23" name="object 23"/>
            <p:cNvSpPr/>
            <p:nvPr/>
          </p:nvSpPr>
          <p:spPr>
            <a:xfrm>
              <a:off x="8451667" y="1597273"/>
              <a:ext cx="45085" cy="0"/>
            </a:xfrm>
            <a:custGeom>
              <a:avLst/>
              <a:gdLst/>
              <a:ahLst/>
              <a:cxnLst/>
              <a:rect l="l" t="t" r="r" b="b"/>
              <a:pathLst>
                <a:path w="45084">
                  <a:moveTo>
                    <a:pt x="0" y="0"/>
                  </a:moveTo>
                  <a:lnTo>
                    <a:pt x="44877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47927" y="1593531"/>
              <a:ext cx="52705" cy="7620"/>
            </a:xfrm>
            <a:custGeom>
              <a:avLst/>
              <a:gdLst/>
              <a:ahLst/>
              <a:cxnLst/>
              <a:rect l="l" t="t" r="r" b="b"/>
              <a:pathLst>
                <a:path w="52704" h="7619">
                  <a:moveTo>
                    <a:pt x="5235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52357" y="7484"/>
                  </a:lnTo>
                  <a:lnTo>
                    <a:pt x="5235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51667" y="1604758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>
                  <a:moveTo>
                    <a:pt x="0" y="0"/>
                  </a:moveTo>
                  <a:lnTo>
                    <a:pt x="3739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47927" y="1601016"/>
              <a:ext cx="45085" cy="7620"/>
            </a:xfrm>
            <a:custGeom>
              <a:avLst/>
              <a:gdLst/>
              <a:ahLst/>
              <a:cxnLst/>
              <a:rect l="l" t="t" r="r" b="b"/>
              <a:pathLst>
                <a:path w="45084" h="7619">
                  <a:moveTo>
                    <a:pt x="4487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44877" y="7484"/>
                  </a:lnTo>
                  <a:lnTo>
                    <a:pt x="4487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451667" y="1612243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1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447927" y="1608501"/>
              <a:ext cx="37465" cy="7620"/>
            </a:xfrm>
            <a:custGeom>
              <a:avLst/>
              <a:gdLst/>
              <a:ahLst/>
              <a:cxnLst/>
              <a:rect l="l" t="t" r="r" b="b"/>
              <a:pathLst>
                <a:path w="37465" h="7619">
                  <a:moveTo>
                    <a:pt x="3739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37398" y="7484"/>
                  </a:lnTo>
                  <a:lnTo>
                    <a:pt x="373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451667" y="1619728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43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447927" y="1615986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79" h="7619">
                  <a:moveTo>
                    <a:pt x="2991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9918" y="7484"/>
                  </a:lnTo>
                  <a:lnTo>
                    <a:pt x="2991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451667" y="1627213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495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447927" y="1623470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19">
                  <a:moveTo>
                    <a:pt x="2243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2438" y="7484"/>
                  </a:lnTo>
                  <a:lnTo>
                    <a:pt x="224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451667" y="163469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47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447925" y="1630959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40" h="15875">
                  <a:moveTo>
                    <a:pt x="7480" y="7556"/>
                  </a:moveTo>
                  <a:lnTo>
                    <a:pt x="0" y="7556"/>
                  </a:lnTo>
                  <a:lnTo>
                    <a:pt x="0" y="15417"/>
                  </a:lnTo>
                  <a:lnTo>
                    <a:pt x="7480" y="15417"/>
                  </a:lnTo>
                  <a:lnTo>
                    <a:pt x="7480" y="7556"/>
                  </a:lnTo>
                  <a:close/>
                </a:path>
                <a:path w="15240" h="15875">
                  <a:moveTo>
                    <a:pt x="14960" y="0"/>
                  </a:moveTo>
                  <a:lnTo>
                    <a:pt x="0" y="0"/>
                  </a:lnTo>
                  <a:lnTo>
                    <a:pt x="0" y="7493"/>
                  </a:lnTo>
                  <a:lnTo>
                    <a:pt x="14960" y="7493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4937425" y="3002932"/>
            <a:ext cx="33655" cy="38100"/>
            <a:chOff x="4937425" y="3002932"/>
            <a:chExt cx="33655" cy="38100"/>
          </a:xfrm>
        </p:grpSpPr>
        <p:sp>
          <p:nvSpPr>
            <p:cNvPr id="36" name="object 36"/>
            <p:cNvSpPr/>
            <p:nvPr/>
          </p:nvSpPr>
          <p:spPr>
            <a:xfrm>
              <a:off x="4941165" y="3006674"/>
              <a:ext cx="30480" cy="15240"/>
            </a:xfrm>
            <a:custGeom>
              <a:avLst/>
              <a:gdLst/>
              <a:ahLst/>
              <a:cxnLst/>
              <a:rect l="l" t="t" r="r" b="b"/>
              <a:pathLst>
                <a:path w="30479" h="15239">
                  <a:moveTo>
                    <a:pt x="0" y="0"/>
                  </a:moveTo>
                  <a:lnTo>
                    <a:pt x="29918" y="0"/>
                  </a:lnTo>
                </a:path>
                <a:path w="30479" h="15239">
                  <a:moveTo>
                    <a:pt x="0" y="7484"/>
                  </a:moveTo>
                  <a:lnTo>
                    <a:pt x="22438" y="7484"/>
                  </a:lnTo>
                </a:path>
                <a:path w="30479" h="15239">
                  <a:moveTo>
                    <a:pt x="0" y="14969"/>
                  </a:moveTo>
                  <a:lnTo>
                    <a:pt x="14959" y="14969"/>
                  </a:lnTo>
                </a:path>
              </a:pathLst>
            </a:custGeom>
            <a:ln w="7482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37425" y="3017901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60" h="7619">
                  <a:moveTo>
                    <a:pt x="2243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2438" y="7484"/>
                  </a:lnTo>
                  <a:lnTo>
                    <a:pt x="224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41165" y="3029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47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37417" y="3025393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39" h="15875">
                  <a:moveTo>
                    <a:pt x="7480" y="7556"/>
                  </a:moveTo>
                  <a:lnTo>
                    <a:pt x="0" y="7556"/>
                  </a:lnTo>
                  <a:lnTo>
                    <a:pt x="0" y="15417"/>
                  </a:lnTo>
                  <a:lnTo>
                    <a:pt x="7480" y="15417"/>
                  </a:lnTo>
                  <a:lnTo>
                    <a:pt x="7480" y="7556"/>
                  </a:lnTo>
                  <a:close/>
                </a:path>
                <a:path w="15239" h="15875">
                  <a:moveTo>
                    <a:pt x="14960" y="0"/>
                  </a:moveTo>
                  <a:lnTo>
                    <a:pt x="0" y="0"/>
                  </a:lnTo>
                  <a:lnTo>
                    <a:pt x="0" y="7480"/>
                  </a:lnTo>
                  <a:lnTo>
                    <a:pt x="14960" y="7480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7130460" y="2987962"/>
            <a:ext cx="52705" cy="53340"/>
            <a:chOff x="7130460" y="2987962"/>
            <a:chExt cx="52705" cy="53340"/>
          </a:xfrm>
        </p:grpSpPr>
        <p:sp>
          <p:nvSpPr>
            <p:cNvPr id="41" name="object 41"/>
            <p:cNvSpPr/>
            <p:nvPr/>
          </p:nvSpPr>
          <p:spPr>
            <a:xfrm>
              <a:off x="7134200" y="2991705"/>
              <a:ext cx="45085" cy="0"/>
            </a:xfrm>
            <a:custGeom>
              <a:avLst/>
              <a:gdLst/>
              <a:ahLst/>
              <a:cxnLst/>
              <a:rect l="l" t="t" r="r" b="b"/>
              <a:pathLst>
                <a:path w="45084">
                  <a:moveTo>
                    <a:pt x="0" y="0"/>
                  </a:moveTo>
                  <a:lnTo>
                    <a:pt x="44877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130460" y="2987962"/>
              <a:ext cx="52705" cy="7620"/>
            </a:xfrm>
            <a:custGeom>
              <a:avLst/>
              <a:gdLst/>
              <a:ahLst/>
              <a:cxnLst/>
              <a:rect l="l" t="t" r="r" b="b"/>
              <a:pathLst>
                <a:path w="52704" h="7619">
                  <a:moveTo>
                    <a:pt x="5235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52357" y="7484"/>
                  </a:lnTo>
                  <a:lnTo>
                    <a:pt x="5235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134200" y="2999189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>
                  <a:moveTo>
                    <a:pt x="0" y="0"/>
                  </a:moveTo>
                  <a:lnTo>
                    <a:pt x="3739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130460" y="2995447"/>
              <a:ext cx="45085" cy="7620"/>
            </a:xfrm>
            <a:custGeom>
              <a:avLst/>
              <a:gdLst/>
              <a:ahLst/>
              <a:cxnLst/>
              <a:rect l="l" t="t" r="r" b="b"/>
              <a:pathLst>
                <a:path w="45084" h="7619">
                  <a:moveTo>
                    <a:pt x="4487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44877" y="7484"/>
                  </a:lnTo>
                  <a:lnTo>
                    <a:pt x="4487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34200" y="3006674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1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130460" y="3002932"/>
              <a:ext cx="37465" cy="7620"/>
            </a:xfrm>
            <a:custGeom>
              <a:avLst/>
              <a:gdLst/>
              <a:ahLst/>
              <a:cxnLst/>
              <a:rect l="l" t="t" r="r" b="b"/>
              <a:pathLst>
                <a:path w="37465" h="7619">
                  <a:moveTo>
                    <a:pt x="3739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37398" y="7484"/>
                  </a:lnTo>
                  <a:lnTo>
                    <a:pt x="373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134200" y="301415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43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130460" y="3010417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79" h="7619">
                  <a:moveTo>
                    <a:pt x="2991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9918" y="7484"/>
                  </a:lnTo>
                  <a:lnTo>
                    <a:pt x="2991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34200" y="30216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495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130460" y="3017902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19">
                  <a:moveTo>
                    <a:pt x="2243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2438" y="7484"/>
                  </a:lnTo>
                  <a:lnTo>
                    <a:pt x="224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134200" y="3029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47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130453" y="3025393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40" h="15875">
                  <a:moveTo>
                    <a:pt x="7480" y="7556"/>
                  </a:moveTo>
                  <a:lnTo>
                    <a:pt x="0" y="7556"/>
                  </a:lnTo>
                  <a:lnTo>
                    <a:pt x="0" y="15417"/>
                  </a:lnTo>
                  <a:lnTo>
                    <a:pt x="7480" y="15417"/>
                  </a:lnTo>
                  <a:lnTo>
                    <a:pt x="7480" y="7556"/>
                  </a:lnTo>
                  <a:close/>
                </a:path>
                <a:path w="15240" h="15875">
                  <a:moveTo>
                    <a:pt x="14960" y="0"/>
                  </a:moveTo>
                  <a:lnTo>
                    <a:pt x="0" y="0"/>
                  </a:lnTo>
                  <a:lnTo>
                    <a:pt x="0" y="7480"/>
                  </a:lnTo>
                  <a:lnTo>
                    <a:pt x="14960" y="7480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8447927" y="2987962"/>
            <a:ext cx="52705" cy="53340"/>
            <a:chOff x="8447927" y="2987962"/>
            <a:chExt cx="52705" cy="53340"/>
          </a:xfrm>
        </p:grpSpPr>
        <p:sp>
          <p:nvSpPr>
            <p:cNvPr id="54" name="object 54"/>
            <p:cNvSpPr/>
            <p:nvPr/>
          </p:nvSpPr>
          <p:spPr>
            <a:xfrm>
              <a:off x="8451667" y="2991705"/>
              <a:ext cx="45085" cy="0"/>
            </a:xfrm>
            <a:custGeom>
              <a:avLst/>
              <a:gdLst/>
              <a:ahLst/>
              <a:cxnLst/>
              <a:rect l="l" t="t" r="r" b="b"/>
              <a:pathLst>
                <a:path w="45084">
                  <a:moveTo>
                    <a:pt x="0" y="0"/>
                  </a:moveTo>
                  <a:lnTo>
                    <a:pt x="44877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447927" y="2987962"/>
              <a:ext cx="52705" cy="7620"/>
            </a:xfrm>
            <a:custGeom>
              <a:avLst/>
              <a:gdLst/>
              <a:ahLst/>
              <a:cxnLst/>
              <a:rect l="l" t="t" r="r" b="b"/>
              <a:pathLst>
                <a:path w="52704" h="7619">
                  <a:moveTo>
                    <a:pt x="5235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52357" y="7484"/>
                  </a:lnTo>
                  <a:lnTo>
                    <a:pt x="5235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451667" y="2999189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>
                  <a:moveTo>
                    <a:pt x="0" y="0"/>
                  </a:moveTo>
                  <a:lnTo>
                    <a:pt x="3739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447927" y="2995447"/>
              <a:ext cx="45085" cy="7620"/>
            </a:xfrm>
            <a:custGeom>
              <a:avLst/>
              <a:gdLst/>
              <a:ahLst/>
              <a:cxnLst/>
              <a:rect l="l" t="t" r="r" b="b"/>
              <a:pathLst>
                <a:path w="45084" h="7619">
                  <a:moveTo>
                    <a:pt x="44877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44877" y="7484"/>
                  </a:lnTo>
                  <a:lnTo>
                    <a:pt x="4487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451667" y="3006674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79">
                  <a:moveTo>
                    <a:pt x="0" y="0"/>
                  </a:moveTo>
                  <a:lnTo>
                    <a:pt x="2991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447927" y="3002932"/>
              <a:ext cx="37465" cy="7620"/>
            </a:xfrm>
            <a:custGeom>
              <a:avLst/>
              <a:gdLst/>
              <a:ahLst/>
              <a:cxnLst/>
              <a:rect l="l" t="t" r="r" b="b"/>
              <a:pathLst>
                <a:path w="37465" h="7619">
                  <a:moveTo>
                    <a:pt x="3739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37398" y="7484"/>
                  </a:lnTo>
                  <a:lnTo>
                    <a:pt x="373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451667" y="3014159"/>
              <a:ext cx="22860" cy="0"/>
            </a:xfrm>
            <a:custGeom>
              <a:avLst/>
              <a:gdLst/>
              <a:ahLst/>
              <a:cxnLst/>
              <a:rect l="l" t="t" r="r" b="b"/>
              <a:pathLst>
                <a:path w="22859">
                  <a:moveTo>
                    <a:pt x="0" y="0"/>
                  </a:moveTo>
                  <a:lnTo>
                    <a:pt x="22438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447927" y="3010417"/>
              <a:ext cx="30480" cy="7620"/>
            </a:xfrm>
            <a:custGeom>
              <a:avLst/>
              <a:gdLst/>
              <a:ahLst/>
              <a:cxnLst/>
              <a:rect l="l" t="t" r="r" b="b"/>
              <a:pathLst>
                <a:path w="30479" h="7619">
                  <a:moveTo>
                    <a:pt x="2991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9918" y="7484"/>
                  </a:lnTo>
                  <a:lnTo>
                    <a:pt x="2991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451667" y="3021644"/>
              <a:ext cx="15240" cy="0"/>
            </a:xfrm>
            <a:custGeom>
              <a:avLst/>
              <a:gdLst/>
              <a:ahLst/>
              <a:cxnLst/>
              <a:rect l="l" t="t" r="r" b="b"/>
              <a:pathLst>
                <a:path w="15240">
                  <a:moveTo>
                    <a:pt x="0" y="0"/>
                  </a:moveTo>
                  <a:lnTo>
                    <a:pt x="1495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447927" y="3017902"/>
              <a:ext cx="22860" cy="7620"/>
            </a:xfrm>
            <a:custGeom>
              <a:avLst/>
              <a:gdLst/>
              <a:ahLst/>
              <a:cxnLst/>
              <a:rect l="l" t="t" r="r" b="b"/>
              <a:pathLst>
                <a:path w="22859" h="7619">
                  <a:moveTo>
                    <a:pt x="22438" y="0"/>
                  </a:moveTo>
                  <a:lnTo>
                    <a:pt x="0" y="0"/>
                  </a:lnTo>
                  <a:lnTo>
                    <a:pt x="0" y="7484"/>
                  </a:lnTo>
                  <a:lnTo>
                    <a:pt x="22438" y="7484"/>
                  </a:lnTo>
                  <a:lnTo>
                    <a:pt x="224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451667" y="302912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7479" y="0"/>
                  </a:lnTo>
                </a:path>
              </a:pathLst>
            </a:custGeom>
            <a:ln w="7484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447925" y="3025393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40" h="15875">
                  <a:moveTo>
                    <a:pt x="7480" y="7556"/>
                  </a:moveTo>
                  <a:lnTo>
                    <a:pt x="0" y="7556"/>
                  </a:lnTo>
                  <a:lnTo>
                    <a:pt x="0" y="15417"/>
                  </a:lnTo>
                  <a:lnTo>
                    <a:pt x="7480" y="15417"/>
                  </a:lnTo>
                  <a:lnTo>
                    <a:pt x="7480" y="7556"/>
                  </a:lnTo>
                  <a:close/>
                </a:path>
                <a:path w="15240" h="15875">
                  <a:moveTo>
                    <a:pt x="14960" y="0"/>
                  </a:moveTo>
                  <a:lnTo>
                    <a:pt x="0" y="0"/>
                  </a:lnTo>
                  <a:lnTo>
                    <a:pt x="0" y="7480"/>
                  </a:lnTo>
                  <a:lnTo>
                    <a:pt x="14960" y="7480"/>
                  </a:lnTo>
                  <a:lnTo>
                    <a:pt x="1496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4850891" y="0"/>
            <a:ext cx="4780280" cy="1108710"/>
            <a:chOff x="4850891" y="0"/>
            <a:chExt cx="4780280" cy="1108710"/>
          </a:xfrm>
        </p:grpSpPr>
        <p:pic>
          <p:nvPicPr>
            <p:cNvPr id="67" name="object 6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5643" y="0"/>
              <a:ext cx="3147822" cy="110871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4232" y="0"/>
              <a:ext cx="916685" cy="1108710"/>
            </a:xfrm>
            <a:prstGeom prst="rect">
              <a:avLst/>
            </a:prstGeom>
          </p:spPr>
        </p:pic>
      </p:grpSp>
      <p:sp>
        <p:nvSpPr>
          <p:cNvPr id="70" name="object 70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71" name="object 7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15</a:t>
            </a:fld>
            <a:endParaRPr spc="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18923" y="1861826"/>
            <a:ext cx="34925" cy="38735"/>
            <a:chOff x="5218923" y="1861826"/>
            <a:chExt cx="34925" cy="38735"/>
          </a:xfrm>
        </p:grpSpPr>
        <p:sp>
          <p:nvSpPr>
            <p:cNvPr id="3" name="object 3"/>
            <p:cNvSpPr/>
            <p:nvPr/>
          </p:nvSpPr>
          <p:spPr>
            <a:xfrm>
              <a:off x="5222771" y="1865674"/>
              <a:ext cx="31115" cy="15875"/>
            </a:xfrm>
            <a:custGeom>
              <a:avLst/>
              <a:gdLst/>
              <a:ahLst/>
              <a:cxnLst/>
              <a:rect l="l" t="t" r="r" b="b"/>
              <a:pathLst>
                <a:path w="31114" h="15875">
                  <a:moveTo>
                    <a:pt x="0" y="0"/>
                  </a:moveTo>
                  <a:lnTo>
                    <a:pt x="30780" y="0"/>
                  </a:lnTo>
                </a:path>
                <a:path w="31114" h="15875">
                  <a:moveTo>
                    <a:pt x="0" y="7695"/>
                  </a:moveTo>
                  <a:lnTo>
                    <a:pt x="23085" y="7695"/>
                  </a:lnTo>
                </a:path>
                <a:path w="31114" h="15875">
                  <a:moveTo>
                    <a:pt x="0" y="15390"/>
                  </a:moveTo>
                  <a:lnTo>
                    <a:pt x="15390" y="1539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18923" y="1877217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5">
                  <a:moveTo>
                    <a:pt x="2308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23085" y="7695"/>
                  </a:lnTo>
                  <a:lnTo>
                    <a:pt x="230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22771" y="1888760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69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18913" y="1884920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92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0" y="15392"/>
                  </a:lnTo>
                  <a:lnTo>
                    <a:pt x="7696" y="15392"/>
                  </a:lnTo>
                  <a:lnTo>
                    <a:pt x="7696" y="7696"/>
                  </a:lnTo>
                  <a:lnTo>
                    <a:pt x="15392" y="7696"/>
                  </a:lnTo>
                  <a:lnTo>
                    <a:pt x="153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218923" y="2517174"/>
            <a:ext cx="34925" cy="38735"/>
            <a:chOff x="5218923" y="2517174"/>
            <a:chExt cx="34925" cy="38735"/>
          </a:xfrm>
        </p:grpSpPr>
        <p:sp>
          <p:nvSpPr>
            <p:cNvPr id="8" name="object 8"/>
            <p:cNvSpPr/>
            <p:nvPr/>
          </p:nvSpPr>
          <p:spPr>
            <a:xfrm>
              <a:off x="5222771" y="2521022"/>
              <a:ext cx="31115" cy="15875"/>
            </a:xfrm>
            <a:custGeom>
              <a:avLst/>
              <a:gdLst/>
              <a:ahLst/>
              <a:cxnLst/>
              <a:rect l="l" t="t" r="r" b="b"/>
              <a:pathLst>
                <a:path w="31114" h="15875">
                  <a:moveTo>
                    <a:pt x="0" y="0"/>
                  </a:moveTo>
                  <a:lnTo>
                    <a:pt x="30780" y="0"/>
                  </a:lnTo>
                </a:path>
                <a:path w="31114" h="15875">
                  <a:moveTo>
                    <a:pt x="0" y="7695"/>
                  </a:moveTo>
                  <a:lnTo>
                    <a:pt x="23085" y="7695"/>
                  </a:lnTo>
                </a:path>
                <a:path w="31114" h="15875">
                  <a:moveTo>
                    <a:pt x="0" y="15390"/>
                  </a:moveTo>
                  <a:lnTo>
                    <a:pt x="15390" y="1539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18923" y="2532565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5">
                  <a:moveTo>
                    <a:pt x="2308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23085" y="7695"/>
                  </a:lnTo>
                  <a:lnTo>
                    <a:pt x="230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22771" y="254410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69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18913" y="254026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92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0" y="15392"/>
                  </a:lnTo>
                  <a:lnTo>
                    <a:pt x="7696" y="15392"/>
                  </a:lnTo>
                  <a:lnTo>
                    <a:pt x="7696" y="7696"/>
                  </a:lnTo>
                  <a:lnTo>
                    <a:pt x="15392" y="7696"/>
                  </a:lnTo>
                  <a:lnTo>
                    <a:pt x="153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475149" y="2501783"/>
            <a:ext cx="53975" cy="53975"/>
            <a:chOff x="7475149" y="2501783"/>
            <a:chExt cx="53975" cy="53975"/>
          </a:xfrm>
        </p:grpSpPr>
        <p:sp>
          <p:nvSpPr>
            <p:cNvPr id="13" name="object 13"/>
            <p:cNvSpPr/>
            <p:nvPr/>
          </p:nvSpPr>
          <p:spPr>
            <a:xfrm>
              <a:off x="7478997" y="2505631"/>
              <a:ext cx="46355" cy="0"/>
            </a:xfrm>
            <a:custGeom>
              <a:avLst/>
              <a:gdLst/>
              <a:ahLst/>
              <a:cxnLst/>
              <a:rect l="l" t="t" r="r" b="b"/>
              <a:pathLst>
                <a:path w="46354">
                  <a:moveTo>
                    <a:pt x="0" y="0"/>
                  </a:moveTo>
                  <a:lnTo>
                    <a:pt x="46171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75149" y="2501783"/>
              <a:ext cx="53975" cy="8255"/>
            </a:xfrm>
            <a:custGeom>
              <a:avLst/>
              <a:gdLst/>
              <a:ahLst/>
              <a:cxnLst/>
              <a:rect l="l" t="t" r="r" b="b"/>
              <a:pathLst>
                <a:path w="53975" h="8255">
                  <a:moveTo>
                    <a:pt x="53866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53866" y="7695"/>
                  </a:lnTo>
                  <a:lnTo>
                    <a:pt x="5386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78997" y="2513326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>
                  <a:moveTo>
                    <a:pt x="0" y="0"/>
                  </a:moveTo>
                  <a:lnTo>
                    <a:pt x="3847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475149" y="2509478"/>
              <a:ext cx="46355" cy="8255"/>
            </a:xfrm>
            <a:custGeom>
              <a:avLst/>
              <a:gdLst/>
              <a:ahLst/>
              <a:cxnLst/>
              <a:rect l="l" t="t" r="r" b="b"/>
              <a:pathLst>
                <a:path w="46354" h="8255">
                  <a:moveTo>
                    <a:pt x="46171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46171" y="7695"/>
                  </a:lnTo>
                  <a:lnTo>
                    <a:pt x="461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478997" y="2521022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>
                  <a:moveTo>
                    <a:pt x="0" y="0"/>
                  </a:moveTo>
                  <a:lnTo>
                    <a:pt x="3078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75149" y="2517174"/>
              <a:ext cx="38735" cy="8255"/>
            </a:xfrm>
            <a:custGeom>
              <a:avLst/>
              <a:gdLst/>
              <a:ahLst/>
              <a:cxnLst/>
              <a:rect l="l" t="t" r="r" b="b"/>
              <a:pathLst>
                <a:path w="38734" h="8255">
                  <a:moveTo>
                    <a:pt x="3847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8475" y="7695"/>
                  </a:lnTo>
                  <a:lnTo>
                    <a:pt x="3847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78997" y="2528717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08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75149" y="2524869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5" h="8255">
                  <a:moveTo>
                    <a:pt x="30780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0780" y="7695"/>
                  </a:lnTo>
                  <a:lnTo>
                    <a:pt x="3078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78997" y="2536413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39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75149" y="2532565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5">
                  <a:moveTo>
                    <a:pt x="2308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23085" y="7695"/>
                  </a:lnTo>
                  <a:lnTo>
                    <a:pt x="230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78997" y="254410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69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75144" y="254026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92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0" y="15392"/>
                  </a:lnTo>
                  <a:lnTo>
                    <a:pt x="7696" y="15392"/>
                  </a:lnTo>
                  <a:lnTo>
                    <a:pt x="7696" y="7696"/>
                  </a:lnTo>
                  <a:lnTo>
                    <a:pt x="15392" y="7696"/>
                  </a:lnTo>
                  <a:lnTo>
                    <a:pt x="153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830578" y="2501783"/>
            <a:ext cx="53975" cy="53975"/>
            <a:chOff x="8830578" y="2501783"/>
            <a:chExt cx="53975" cy="53975"/>
          </a:xfrm>
        </p:grpSpPr>
        <p:sp>
          <p:nvSpPr>
            <p:cNvPr id="26" name="object 26"/>
            <p:cNvSpPr/>
            <p:nvPr/>
          </p:nvSpPr>
          <p:spPr>
            <a:xfrm>
              <a:off x="8834426" y="2505631"/>
              <a:ext cx="46355" cy="0"/>
            </a:xfrm>
            <a:custGeom>
              <a:avLst/>
              <a:gdLst/>
              <a:ahLst/>
              <a:cxnLst/>
              <a:rect l="l" t="t" r="r" b="b"/>
              <a:pathLst>
                <a:path w="46354">
                  <a:moveTo>
                    <a:pt x="0" y="0"/>
                  </a:moveTo>
                  <a:lnTo>
                    <a:pt x="46171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830578" y="2501783"/>
              <a:ext cx="53975" cy="8255"/>
            </a:xfrm>
            <a:custGeom>
              <a:avLst/>
              <a:gdLst/>
              <a:ahLst/>
              <a:cxnLst/>
              <a:rect l="l" t="t" r="r" b="b"/>
              <a:pathLst>
                <a:path w="53975" h="8255">
                  <a:moveTo>
                    <a:pt x="53866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53866" y="7695"/>
                  </a:lnTo>
                  <a:lnTo>
                    <a:pt x="5386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834426" y="2513326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>
                  <a:moveTo>
                    <a:pt x="0" y="0"/>
                  </a:moveTo>
                  <a:lnTo>
                    <a:pt x="3847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830578" y="2509478"/>
              <a:ext cx="46355" cy="8255"/>
            </a:xfrm>
            <a:custGeom>
              <a:avLst/>
              <a:gdLst/>
              <a:ahLst/>
              <a:cxnLst/>
              <a:rect l="l" t="t" r="r" b="b"/>
              <a:pathLst>
                <a:path w="46354" h="8255">
                  <a:moveTo>
                    <a:pt x="46171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46171" y="7695"/>
                  </a:lnTo>
                  <a:lnTo>
                    <a:pt x="461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834426" y="2521022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>
                  <a:moveTo>
                    <a:pt x="0" y="0"/>
                  </a:moveTo>
                  <a:lnTo>
                    <a:pt x="3078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830578" y="2517174"/>
              <a:ext cx="38735" cy="8255"/>
            </a:xfrm>
            <a:custGeom>
              <a:avLst/>
              <a:gdLst/>
              <a:ahLst/>
              <a:cxnLst/>
              <a:rect l="l" t="t" r="r" b="b"/>
              <a:pathLst>
                <a:path w="38734" h="8255">
                  <a:moveTo>
                    <a:pt x="3847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8475" y="7695"/>
                  </a:lnTo>
                  <a:lnTo>
                    <a:pt x="3847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834426" y="2528717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08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830578" y="2524869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5" h="8255">
                  <a:moveTo>
                    <a:pt x="30780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0780" y="7695"/>
                  </a:lnTo>
                  <a:lnTo>
                    <a:pt x="3078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834426" y="2536413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39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830578" y="2532565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5">
                  <a:moveTo>
                    <a:pt x="2308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23085" y="7695"/>
                  </a:lnTo>
                  <a:lnTo>
                    <a:pt x="230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834426" y="2544108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69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830577" y="2540266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92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0" y="15392"/>
                  </a:lnTo>
                  <a:lnTo>
                    <a:pt x="7696" y="15392"/>
                  </a:lnTo>
                  <a:lnTo>
                    <a:pt x="7696" y="7696"/>
                  </a:lnTo>
                  <a:lnTo>
                    <a:pt x="15392" y="7696"/>
                  </a:lnTo>
                  <a:lnTo>
                    <a:pt x="153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5218923" y="3982317"/>
            <a:ext cx="34925" cy="38735"/>
            <a:chOff x="5218923" y="3982317"/>
            <a:chExt cx="34925" cy="38735"/>
          </a:xfrm>
        </p:grpSpPr>
        <p:sp>
          <p:nvSpPr>
            <p:cNvPr id="39" name="object 39"/>
            <p:cNvSpPr/>
            <p:nvPr/>
          </p:nvSpPr>
          <p:spPr>
            <a:xfrm>
              <a:off x="5222771" y="3986165"/>
              <a:ext cx="31115" cy="15875"/>
            </a:xfrm>
            <a:custGeom>
              <a:avLst/>
              <a:gdLst/>
              <a:ahLst/>
              <a:cxnLst/>
              <a:rect l="l" t="t" r="r" b="b"/>
              <a:pathLst>
                <a:path w="31114" h="15875">
                  <a:moveTo>
                    <a:pt x="0" y="0"/>
                  </a:moveTo>
                  <a:lnTo>
                    <a:pt x="30780" y="0"/>
                  </a:lnTo>
                </a:path>
                <a:path w="31114" h="15875">
                  <a:moveTo>
                    <a:pt x="0" y="7695"/>
                  </a:moveTo>
                  <a:lnTo>
                    <a:pt x="23085" y="7695"/>
                  </a:lnTo>
                </a:path>
                <a:path w="31114" h="15875">
                  <a:moveTo>
                    <a:pt x="0" y="15390"/>
                  </a:moveTo>
                  <a:lnTo>
                    <a:pt x="15390" y="1539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18923" y="3997708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4">
                  <a:moveTo>
                    <a:pt x="2308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23085" y="7695"/>
                  </a:lnTo>
                  <a:lnTo>
                    <a:pt x="230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22771" y="400925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69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18913" y="400541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92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0" y="15392"/>
                  </a:lnTo>
                  <a:lnTo>
                    <a:pt x="7696" y="15392"/>
                  </a:lnTo>
                  <a:lnTo>
                    <a:pt x="7696" y="7696"/>
                  </a:lnTo>
                  <a:lnTo>
                    <a:pt x="15392" y="7696"/>
                  </a:lnTo>
                  <a:lnTo>
                    <a:pt x="153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475149" y="3966926"/>
            <a:ext cx="53975" cy="53975"/>
            <a:chOff x="7475149" y="3966926"/>
            <a:chExt cx="53975" cy="53975"/>
          </a:xfrm>
        </p:grpSpPr>
        <p:sp>
          <p:nvSpPr>
            <p:cNvPr id="44" name="object 44"/>
            <p:cNvSpPr/>
            <p:nvPr/>
          </p:nvSpPr>
          <p:spPr>
            <a:xfrm>
              <a:off x="7478997" y="3970774"/>
              <a:ext cx="46355" cy="0"/>
            </a:xfrm>
            <a:custGeom>
              <a:avLst/>
              <a:gdLst/>
              <a:ahLst/>
              <a:cxnLst/>
              <a:rect l="l" t="t" r="r" b="b"/>
              <a:pathLst>
                <a:path w="46354">
                  <a:moveTo>
                    <a:pt x="0" y="0"/>
                  </a:moveTo>
                  <a:lnTo>
                    <a:pt x="46171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475149" y="3966926"/>
              <a:ext cx="53975" cy="8255"/>
            </a:xfrm>
            <a:custGeom>
              <a:avLst/>
              <a:gdLst/>
              <a:ahLst/>
              <a:cxnLst/>
              <a:rect l="l" t="t" r="r" b="b"/>
              <a:pathLst>
                <a:path w="53975" h="8254">
                  <a:moveTo>
                    <a:pt x="53866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53866" y="7695"/>
                  </a:lnTo>
                  <a:lnTo>
                    <a:pt x="5386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478997" y="3978470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>
                  <a:moveTo>
                    <a:pt x="0" y="0"/>
                  </a:moveTo>
                  <a:lnTo>
                    <a:pt x="3847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475149" y="3974622"/>
              <a:ext cx="46355" cy="8255"/>
            </a:xfrm>
            <a:custGeom>
              <a:avLst/>
              <a:gdLst/>
              <a:ahLst/>
              <a:cxnLst/>
              <a:rect l="l" t="t" r="r" b="b"/>
              <a:pathLst>
                <a:path w="46354" h="8254">
                  <a:moveTo>
                    <a:pt x="46171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46171" y="7695"/>
                  </a:lnTo>
                  <a:lnTo>
                    <a:pt x="461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478997" y="3986165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>
                  <a:moveTo>
                    <a:pt x="0" y="0"/>
                  </a:moveTo>
                  <a:lnTo>
                    <a:pt x="3078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475149" y="3982317"/>
              <a:ext cx="38735" cy="8255"/>
            </a:xfrm>
            <a:custGeom>
              <a:avLst/>
              <a:gdLst/>
              <a:ahLst/>
              <a:cxnLst/>
              <a:rect l="l" t="t" r="r" b="b"/>
              <a:pathLst>
                <a:path w="38734" h="8254">
                  <a:moveTo>
                    <a:pt x="3847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8475" y="7695"/>
                  </a:lnTo>
                  <a:lnTo>
                    <a:pt x="3847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478997" y="3993861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08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475149" y="3990013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5" h="8254">
                  <a:moveTo>
                    <a:pt x="30780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0780" y="7695"/>
                  </a:lnTo>
                  <a:lnTo>
                    <a:pt x="3078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478997" y="4001556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39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475149" y="3997708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4">
                  <a:moveTo>
                    <a:pt x="2308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23085" y="7695"/>
                  </a:lnTo>
                  <a:lnTo>
                    <a:pt x="230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478997" y="400925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69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475144" y="400541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92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0" y="15392"/>
                  </a:lnTo>
                  <a:lnTo>
                    <a:pt x="7696" y="15392"/>
                  </a:lnTo>
                  <a:lnTo>
                    <a:pt x="7696" y="7696"/>
                  </a:lnTo>
                  <a:lnTo>
                    <a:pt x="15392" y="7696"/>
                  </a:lnTo>
                  <a:lnTo>
                    <a:pt x="153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8830578" y="3966926"/>
            <a:ext cx="53975" cy="53975"/>
            <a:chOff x="8830578" y="3966926"/>
            <a:chExt cx="53975" cy="53975"/>
          </a:xfrm>
        </p:grpSpPr>
        <p:sp>
          <p:nvSpPr>
            <p:cNvPr id="57" name="object 57"/>
            <p:cNvSpPr/>
            <p:nvPr/>
          </p:nvSpPr>
          <p:spPr>
            <a:xfrm>
              <a:off x="8834426" y="3970774"/>
              <a:ext cx="46355" cy="0"/>
            </a:xfrm>
            <a:custGeom>
              <a:avLst/>
              <a:gdLst/>
              <a:ahLst/>
              <a:cxnLst/>
              <a:rect l="l" t="t" r="r" b="b"/>
              <a:pathLst>
                <a:path w="46354">
                  <a:moveTo>
                    <a:pt x="0" y="0"/>
                  </a:moveTo>
                  <a:lnTo>
                    <a:pt x="46171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830578" y="3966926"/>
              <a:ext cx="53975" cy="8255"/>
            </a:xfrm>
            <a:custGeom>
              <a:avLst/>
              <a:gdLst/>
              <a:ahLst/>
              <a:cxnLst/>
              <a:rect l="l" t="t" r="r" b="b"/>
              <a:pathLst>
                <a:path w="53975" h="8254">
                  <a:moveTo>
                    <a:pt x="53866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53866" y="7695"/>
                  </a:lnTo>
                  <a:lnTo>
                    <a:pt x="5386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834426" y="3978470"/>
              <a:ext cx="38735" cy="0"/>
            </a:xfrm>
            <a:custGeom>
              <a:avLst/>
              <a:gdLst/>
              <a:ahLst/>
              <a:cxnLst/>
              <a:rect l="l" t="t" r="r" b="b"/>
              <a:pathLst>
                <a:path w="38734">
                  <a:moveTo>
                    <a:pt x="0" y="0"/>
                  </a:moveTo>
                  <a:lnTo>
                    <a:pt x="3847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830578" y="3974622"/>
              <a:ext cx="46355" cy="8255"/>
            </a:xfrm>
            <a:custGeom>
              <a:avLst/>
              <a:gdLst/>
              <a:ahLst/>
              <a:cxnLst/>
              <a:rect l="l" t="t" r="r" b="b"/>
              <a:pathLst>
                <a:path w="46354" h="8254">
                  <a:moveTo>
                    <a:pt x="46171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46171" y="7695"/>
                  </a:lnTo>
                  <a:lnTo>
                    <a:pt x="4617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834426" y="3986165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>
                  <a:moveTo>
                    <a:pt x="0" y="0"/>
                  </a:moveTo>
                  <a:lnTo>
                    <a:pt x="3078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830578" y="3982317"/>
              <a:ext cx="38735" cy="8255"/>
            </a:xfrm>
            <a:custGeom>
              <a:avLst/>
              <a:gdLst/>
              <a:ahLst/>
              <a:cxnLst/>
              <a:rect l="l" t="t" r="r" b="b"/>
              <a:pathLst>
                <a:path w="38734" h="8254">
                  <a:moveTo>
                    <a:pt x="3847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8475" y="7695"/>
                  </a:lnTo>
                  <a:lnTo>
                    <a:pt x="3847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834426" y="3993861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08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830578" y="3990013"/>
              <a:ext cx="31115" cy="8255"/>
            </a:xfrm>
            <a:custGeom>
              <a:avLst/>
              <a:gdLst/>
              <a:ahLst/>
              <a:cxnLst/>
              <a:rect l="l" t="t" r="r" b="b"/>
              <a:pathLst>
                <a:path w="31115" h="8254">
                  <a:moveTo>
                    <a:pt x="30780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30780" y="7695"/>
                  </a:lnTo>
                  <a:lnTo>
                    <a:pt x="3078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834426" y="4001556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390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830578" y="3997708"/>
              <a:ext cx="23495" cy="8255"/>
            </a:xfrm>
            <a:custGeom>
              <a:avLst/>
              <a:gdLst/>
              <a:ahLst/>
              <a:cxnLst/>
              <a:rect l="l" t="t" r="r" b="b"/>
              <a:pathLst>
                <a:path w="23495" h="8254">
                  <a:moveTo>
                    <a:pt x="23085" y="0"/>
                  </a:moveTo>
                  <a:lnTo>
                    <a:pt x="0" y="0"/>
                  </a:lnTo>
                  <a:lnTo>
                    <a:pt x="0" y="7695"/>
                  </a:lnTo>
                  <a:lnTo>
                    <a:pt x="23085" y="7695"/>
                  </a:lnTo>
                  <a:lnTo>
                    <a:pt x="230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834426" y="400925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7695" y="0"/>
                  </a:lnTo>
                </a:path>
              </a:pathLst>
            </a:custGeom>
            <a:ln w="769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830577" y="400541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392" y="0"/>
                  </a:moveTo>
                  <a:lnTo>
                    <a:pt x="0" y="0"/>
                  </a:lnTo>
                  <a:lnTo>
                    <a:pt x="0" y="7696"/>
                  </a:lnTo>
                  <a:lnTo>
                    <a:pt x="0" y="15392"/>
                  </a:lnTo>
                  <a:lnTo>
                    <a:pt x="7696" y="15392"/>
                  </a:lnTo>
                  <a:lnTo>
                    <a:pt x="7696" y="7696"/>
                  </a:lnTo>
                  <a:lnTo>
                    <a:pt x="15392" y="7696"/>
                  </a:lnTo>
                  <a:lnTo>
                    <a:pt x="153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0062577" y="1614974"/>
            <a:ext cx="47625" cy="1927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sz="1200" b="1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r>
              <a:rPr sz="1200" b="1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r>
              <a:rPr sz="1200" b="1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70" name="object 70"/>
          <p:cNvGraphicFramePr>
            <a:graphicFrameLocks noGrp="1"/>
          </p:cNvGraphicFramePr>
          <p:nvPr/>
        </p:nvGraphicFramePr>
        <p:xfrm>
          <a:off x="228600" y="1521541"/>
          <a:ext cx="12019277" cy="38785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5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8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789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544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33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154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00893"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Manufaktur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Komponen</a:t>
                      </a:r>
                      <a:r>
                        <a:rPr sz="12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Pendukung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4154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10,0%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10,0%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marL="96520" marR="9137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latin typeface="Candara"/>
                          <a:cs typeface="Candara"/>
                        </a:rPr>
                        <a:t>Biaya</a:t>
                      </a:r>
                      <a:r>
                        <a:rPr sz="1800" b="1" spc="-7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b="1" dirty="0">
                          <a:latin typeface="Candara"/>
                          <a:cs typeface="Candara"/>
                        </a:rPr>
                        <a:t>Bahan </a:t>
                      </a:r>
                      <a:r>
                        <a:rPr sz="1800" b="1" spc="-37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b="1" dirty="0">
                          <a:latin typeface="Candara"/>
                          <a:cs typeface="Candara"/>
                        </a:rPr>
                        <a:t>(Material) </a:t>
                      </a:r>
                      <a:r>
                        <a:rPr sz="1800" b="1" spc="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b="1" spc="-5" dirty="0">
                          <a:latin typeface="Candara"/>
                          <a:cs typeface="Candara"/>
                        </a:rPr>
                        <a:t>Komponen </a:t>
                      </a:r>
                      <a:r>
                        <a:rPr sz="1800" b="1" dirty="0">
                          <a:latin typeface="Candara"/>
                          <a:cs typeface="Candara"/>
                        </a:rPr>
                        <a:t> Pendukung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:</a:t>
                      </a:r>
                      <a:endParaRPr sz="1800">
                        <a:latin typeface="Candara"/>
                        <a:cs typeface="Candara"/>
                      </a:endParaRPr>
                    </a:p>
                  </a:txBody>
                  <a:tcPr marL="0" marR="0" marT="30480" marB="0">
                    <a:lnL w="9525">
                      <a:solidFill>
                        <a:srgbClr val="0000CC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  <a:solidFill>
                      <a:srgbClr val="FBD4B5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412"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1.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Sistem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Setir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(Steering system)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225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2,0%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2,0%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#DIV/0!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9525">
                      <a:solidFill>
                        <a:srgbClr val="0000CC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  <a:solidFill>
                      <a:srgbClr val="FBD4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39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Handle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assy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steering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system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9525">
                      <a:solidFill>
                        <a:srgbClr val="0000CC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  <a:solidFill>
                      <a:srgbClr val="FBD4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Rear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fork</a:t>
                      </a:r>
                      <a:r>
                        <a:rPr sz="12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arm/swing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arm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9525">
                      <a:solidFill>
                        <a:srgbClr val="0000CC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  <a:solidFill>
                      <a:srgbClr val="FBD4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54"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2.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Sistem Pengereman</a:t>
                      </a:r>
                      <a:r>
                        <a:rPr sz="12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(Brake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System)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225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2,0%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2,0%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#DIV/0!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0480" marB="0">
                    <a:lnL w="9525">
                      <a:solidFill>
                        <a:srgbClr val="0000CC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  <a:solidFill>
                      <a:srgbClr val="FBD4B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544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Disc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brake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assy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96520">
                        <a:lnSpc>
                          <a:spcPts val="1455"/>
                        </a:lnSpc>
                      </a:pPr>
                      <a:r>
                        <a:rPr sz="1800" dirty="0">
                          <a:latin typeface="Candara"/>
                          <a:cs typeface="Candara"/>
                        </a:rPr>
                        <a:t>D</a:t>
                      </a:r>
                      <a:endParaRPr sz="1800">
                        <a:latin typeface="Candara"/>
                        <a:cs typeface="Candara"/>
                      </a:endParaRPr>
                    </a:p>
                    <a:p>
                      <a:pPr marL="96520" marR="317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ndara"/>
                          <a:cs typeface="Candara"/>
                        </a:rPr>
                        <a:t>P </a:t>
                      </a:r>
                      <a:r>
                        <a:rPr sz="1800" spc="-38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A</a:t>
                      </a:r>
                      <a:endParaRPr sz="18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CC"/>
                      </a:solidFill>
                      <a:prstDash val="solid"/>
                    </a:lnL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45085">
                        <a:lnSpc>
                          <a:spcPts val="1455"/>
                        </a:lnSpc>
                      </a:pPr>
                      <a:r>
                        <a:rPr sz="1800" dirty="0">
                          <a:latin typeface="Candara"/>
                          <a:cs typeface="Candara"/>
                        </a:rPr>
                        <a:t>iisikan</a:t>
                      </a:r>
                      <a:r>
                        <a:rPr sz="1800" spc="-6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-5" dirty="0">
                          <a:latin typeface="Candara"/>
                          <a:cs typeface="Candara"/>
                        </a:rPr>
                        <a:t>Biaya</a:t>
                      </a:r>
                      <a:endParaRPr sz="1800">
                        <a:latin typeface="Candara"/>
                        <a:cs typeface="Candara"/>
                      </a:endParaRPr>
                    </a:p>
                    <a:p>
                      <a:pPr marL="40005" marR="8890" indent="-1397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ndara"/>
                          <a:cs typeface="Candara"/>
                        </a:rPr>
                        <a:t>roduksi</a:t>
                      </a:r>
                      <a:r>
                        <a:rPr sz="1800" spc="-9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material</a:t>
                      </a:r>
                      <a:r>
                        <a:rPr sz="1800" spc="-8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10" dirty="0">
                          <a:latin typeface="Candara"/>
                          <a:cs typeface="Candara"/>
                        </a:rPr>
                        <a:t>dan </a:t>
                      </a:r>
                      <a:r>
                        <a:rPr sz="1800" spc="-37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sal</a:t>
                      </a:r>
                      <a:r>
                        <a:rPr sz="1800" spc="-1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Material</a:t>
                      </a:r>
                      <a:endParaRPr sz="18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3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Disc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plate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CC"/>
                      </a:solidFill>
                      <a:prstDash val="solid"/>
                    </a:lnL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Anti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lock</a:t>
                      </a:r>
                      <a:r>
                        <a:rPr sz="12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braking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system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CC"/>
                      </a:solidFill>
                      <a:prstDash val="solid"/>
                    </a:lnL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3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Drum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brake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assy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CC"/>
                      </a:solidFill>
                      <a:prstDash val="solid"/>
                    </a:lnL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Brake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cable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5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Brake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pedal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528"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3.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Sistem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Roda</a:t>
                      </a:r>
                      <a:r>
                        <a:rPr sz="12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2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Transmisi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6225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2,0%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2,0%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#DIV/0!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467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15" dirty="0">
                          <a:latin typeface="Calibri"/>
                          <a:cs typeface="Calibri"/>
                        </a:rPr>
                        <a:t>Hub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4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Jari-jari</a:t>
                      </a:r>
                      <a:r>
                        <a:rPr sz="12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Spoke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Nipple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4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Poros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roda</a:t>
                      </a:r>
                      <a:r>
                        <a:rPr sz="12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depan</a:t>
                      </a:r>
                      <a:r>
                        <a:rPr sz="12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2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belakang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4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Velg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4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Tire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Tube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4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Cast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wheel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16205" algn="r">
                        <a:lnSpc>
                          <a:spcPts val="1435"/>
                        </a:lnSpc>
                        <a:spcBef>
                          <a:spcPts val="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pSp>
        <p:nvGrpSpPr>
          <p:cNvPr id="71" name="object 71"/>
          <p:cNvGrpSpPr/>
          <p:nvPr/>
        </p:nvGrpSpPr>
        <p:grpSpPr>
          <a:xfrm>
            <a:off x="4850891" y="0"/>
            <a:ext cx="4780280" cy="1108710"/>
            <a:chOff x="4850891" y="0"/>
            <a:chExt cx="4780280" cy="1108710"/>
          </a:xfrm>
        </p:grpSpPr>
        <p:pic>
          <p:nvPicPr>
            <p:cNvPr id="72" name="object 7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5643" y="0"/>
              <a:ext cx="3147822" cy="110871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4232" y="0"/>
              <a:ext cx="916685" cy="1108710"/>
            </a:xfrm>
            <a:prstGeom prst="rect">
              <a:avLst/>
            </a:prstGeom>
          </p:spPr>
        </p:pic>
      </p:grpSp>
      <p:sp>
        <p:nvSpPr>
          <p:cNvPr id="75" name="object 75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76" name="object 7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16</a:t>
            </a:fld>
            <a:endParaRPr spc="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object 200"/>
          <p:cNvGrpSpPr/>
          <p:nvPr/>
        </p:nvGrpSpPr>
        <p:grpSpPr>
          <a:xfrm>
            <a:off x="4850891" y="0"/>
            <a:ext cx="4780280" cy="1108710"/>
            <a:chOff x="4850891" y="0"/>
            <a:chExt cx="4780280" cy="1108710"/>
          </a:xfrm>
        </p:grpSpPr>
        <p:pic>
          <p:nvPicPr>
            <p:cNvPr id="201" name="object 20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5643" y="0"/>
              <a:ext cx="3147822" cy="1108710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4232" y="0"/>
              <a:ext cx="916685" cy="1108710"/>
            </a:xfrm>
            <a:prstGeom prst="rect">
              <a:avLst/>
            </a:prstGeom>
          </p:spPr>
        </p:pic>
      </p:grpSp>
      <p:sp>
        <p:nvSpPr>
          <p:cNvPr id="204" name="object 204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205" name="object 20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17</a:t>
            </a:fld>
            <a:endParaRPr spc="15" dirty="0"/>
          </a:p>
        </p:txBody>
      </p:sp>
      <p:pic>
        <p:nvPicPr>
          <p:cNvPr id="206" name="Picture 205">
            <a:extLst>
              <a:ext uri="{FF2B5EF4-FFF2-40B4-BE49-F238E27FC236}">
                <a16:creationId xmlns:a16="http://schemas.microsoft.com/office/drawing/2014/main" id="{F3390E97-E22A-4D6A-9F85-BBFF8C1015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18"/>
          <a:stretch/>
        </p:blipFill>
        <p:spPr>
          <a:xfrm>
            <a:off x="22123" y="914400"/>
            <a:ext cx="12073276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216" y="1920239"/>
            <a:ext cx="8290559" cy="1870075"/>
            <a:chOff x="585216" y="1920239"/>
            <a:chExt cx="8290559" cy="1870075"/>
          </a:xfrm>
        </p:grpSpPr>
        <p:sp>
          <p:nvSpPr>
            <p:cNvPr id="3" name="object 3"/>
            <p:cNvSpPr/>
            <p:nvPr/>
          </p:nvSpPr>
          <p:spPr>
            <a:xfrm>
              <a:off x="585216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129284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1129284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58029" y="1924430"/>
              <a:ext cx="3817620" cy="32384"/>
            </a:xfrm>
            <a:custGeom>
              <a:avLst/>
              <a:gdLst/>
              <a:ahLst/>
              <a:cxnLst/>
              <a:rect l="l" t="t" r="r" b="b"/>
              <a:pathLst>
                <a:path w="3817620" h="32385">
                  <a:moveTo>
                    <a:pt x="3817620" y="0"/>
                  </a:moveTo>
                  <a:lnTo>
                    <a:pt x="0" y="0"/>
                  </a:lnTo>
                  <a:lnTo>
                    <a:pt x="0" y="32004"/>
                  </a:lnTo>
                  <a:lnTo>
                    <a:pt x="3817620" y="32004"/>
                  </a:lnTo>
                  <a:lnTo>
                    <a:pt x="38176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047234" y="1405204"/>
            <a:ext cx="38423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4380" algn="l"/>
              </a:tabLst>
            </a:pPr>
            <a:r>
              <a:rPr sz="3600" spc="-280" dirty="0">
                <a:latin typeface="Trebuchet MS"/>
                <a:cs typeface="Trebuchet MS"/>
              </a:rPr>
              <a:t>B</a:t>
            </a:r>
            <a:r>
              <a:rPr sz="3600" spc="-130" dirty="0">
                <a:latin typeface="Trebuchet MS"/>
                <a:cs typeface="Trebuchet MS"/>
              </a:rPr>
              <a:t>i</a:t>
            </a:r>
            <a:r>
              <a:rPr sz="3600" spc="-530" dirty="0">
                <a:latin typeface="Trebuchet MS"/>
                <a:cs typeface="Trebuchet MS"/>
              </a:rPr>
              <a:t>a</a:t>
            </a:r>
            <a:r>
              <a:rPr sz="3600" spc="-385" dirty="0">
                <a:latin typeface="Trebuchet MS"/>
                <a:cs typeface="Trebuchet MS"/>
              </a:rPr>
              <a:t>y</a:t>
            </a:r>
            <a:r>
              <a:rPr sz="3600" spc="-400" dirty="0">
                <a:latin typeface="Trebuchet MS"/>
                <a:cs typeface="Trebuchet MS"/>
              </a:rPr>
              <a:t>a</a:t>
            </a:r>
            <a:r>
              <a:rPr sz="3600" spc="-430" dirty="0">
                <a:latin typeface="Trebuchet MS"/>
                <a:cs typeface="Trebuchet MS"/>
              </a:rPr>
              <a:t>-</a:t>
            </a:r>
            <a:r>
              <a:rPr sz="3600" spc="-470" dirty="0">
                <a:latin typeface="Trebuchet MS"/>
                <a:cs typeface="Trebuchet MS"/>
              </a:rPr>
              <a:t>bi</a:t>
            </a:r>
            <a:r>
              <a:rPr sz="3600" spc="-580" dirty="0">
                <a:latin typeface="Trebuchet MS"/>
                <a:cs typeface="Trebuchet MS"/>
              </a:rPr>
              <a:t>a</a:t>
            </a:r>
            <a:r>
              <a:rPr sz="3600" spc="-400" dirty="0">
                <a:latin typeface="Trebuchet MS"/>
                <a:cs typeface="Trebuchet MS"/>
              </a:rPr>
              <a:t>ya</a:t>
            </a:r>
            <a:r>
              <a:rPr sz="3600" dirty="0">
                <a:latin typeface="Trebuchet MS"/>
                <a:cs typeface="Trebuchet MS"/>
              </a:rPr>
              <a:t>	</a:t>
            </a:r>
            <a:r>
              <a:rPr sz="3600" spc="-355" dirty="0">
                <a:latin typeface="Trebuchet MS"/>
                <a:cs typeface="Trebuchet MS"/>
              </a:rPr>
              <a:t>ya</a:t>
            </a:r>
            <a:r>
              <a:rPr sz="3600" spc="-370" dirty="0">
                <a:latin typeface="Trebuchet MS"/>
                <a:cs typeface="Trebuchet MS"/>
              </a:rPr>
              <a:t>n</a:t>
            </a:r>
            <a:r>
              <a:rPr sz="3600" spc="-840" dirty="0">
                <a:latin typeface="Trebuchet MS"/>
                <a:cs typeface="Trebuchet MS"/>
              </a:rPr>
              <a:t>g</a:t>
            </a:r>
            <a:r>
              <a:rPr sz="3600" spc="-215" dirty="0">
                <a:latin typeface="Trebuchet MS"/>
                <a:cs typeface="Trebuchet MS"/>
              </a:rPr>
              <a:t> </a:t>
            </a:r>
            <a:r>
              <a:rPr sz="3600" spc="-625" dirty="0">
                <a:latin typeface="Trebuchet MS"/>
                <a:cs typeface="Trebuchet MS"/>
              </a:rPr>
              <a:t>te</a:t>
            </a:r>
            <a:r>
              <a:rPr sz="3600" spc="-500" dirty="0">
                <a:latin typeface="Trebuchet MS"/>
                <a:cs typeface="Trebuchet MS"/>
              </a:rPr>
              <a:t>r</a:t>
            </a:r>
            <a:r>
              <a:rPr sz="3600" spc="-420" dirty="0">
                <a:latin typeface="Trebuchet MS"/>
                <a:cs typeface="Trebuchet MS"/>
              </a:rPr>
              <a:t>k</a:t>
            </a:r>
            <a:r>
              <a:rPr sz="3600" spc="-530" dirty="0">
                <a:latin typeface="Trebuchet MS"/>
                <a:cs typeface="Trebuchet MS"/>
              </a:rPr>
              <a:t>a</a:t>
            </a:r>
            <a:r>
              <a:rPr sz="3600" spc="-245" dirty="0">
                <a:latin typeface="Trebuchet MS"/>
                <a:cs typeface="Trebuchet MS"/>
              </a:rPr>
              <a:t>it</a:t>
            </a:r>
            <a:endParaRPr sz="3600">
              <a:latin typeface="Trebuchet MS"/>
              <a:cs typeface="Trebuchet MS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989892" y="2213610"/>
          <a:ext cx="8696323" cy="3398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2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8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4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R="1149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No.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3111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KO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M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P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ON</a:t>
                      </a: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B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I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Y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A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3111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BIAYA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3111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TKDN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3111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4013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spc="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KDN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3111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851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KLN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31115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1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28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 marL="136525" marR="382270">
                        <a:lnSpc>
                          <a:spcPct val="100600"/>
                        </a:lnSpc>
                        <a:spcBef>
                          <a:spcPts val="155"/>
                        </a:spcBef>
                      </a:pP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H</a:t>
                      </a:r>
                      <a:r>
                        <a:rPr sz="200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r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ga</a:t>
                      </a:r>
                      <a:r>
                        <a:rPr sz="2000" b="1" spc="-5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M</a:t>
                      </a:r>
                      <a:r>
                        <a:rPr sz="200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-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r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i</a:t>
                      </a:r>
                      <a:r>
                        <a:rPr sz="200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l</a:t>
                      </a:r>
                      <a:r>
                        <a:rPr sz="2000" b="1" spc="-9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(</a:t>
                      </a:r>
                      <a:r>
                        <a:rPr sz="2000" b="1" spc="-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</a:t>
                      </a:r>
                      <a:r>
                        <a:rPr sz="200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h</a:t>
                      </a:r>
                      <a:r>
                        <a:rPr sz="200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  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Baku)</a:t>
                      </a:r>
                      <a:r>
                        <a:rPr sz="2000" b="1" spc="-4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Langsung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1399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128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2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FF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Bea</a:t>
                      </a:r>
                      <a:r>
                        <a:rPr sz="2000" b="1" spc="-4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Masuk</a:t>
                      </a:r>
                      <a:r>
                        <a:rPr sz="2000" b="1" spc="-4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&amp;</a:t>
                      </a:r>
                      <a:r>
                        <a:rPr sz="2000" b="1" spc="-2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PDRI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15.000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4445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14629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15.000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444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0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ts val="2335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3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2335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Biaya</a:t>
                      </a:r>
                      <a:r>
                        <a:rPr sz="2000" b="1" spc="-4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Transportasi</a:t>
                      </a:r>
                      <a:r>
                        <a:rPr sz="2000" b="1" spc="-3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ke</a:t>
                      </a:r>
                      <a:endParaRPr sz="2000">
                        <a:latin typeface="Candara"/>
                        <a:cs typeface="Candara"/>
                      </a:endParaRPr>
                    </a:p>
                    <a:p>
                      <a:pPr marL="13652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Pabrik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335"/>
                        </a:lnSpc>
                      </a:pP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5.000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ts val="2335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13995" algn="r">
                        <a:lnSpc>
                          <a:spcPts val="2335"/>
                        </a:lnSpc>
                      </a:pP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5.000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ts val="2335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2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114935" algn="ctr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4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2470" marR="190500" indent="-68580" algn="r">
                        <a:lnSpc>
                          <a:spcPct val="99800"/>
                        </a:lnSpc>
                        <a:spcBef>
                          <a:spcPts val="185"/>
                        </a:spcBef>
                      </a:pPr>
                      <a:r>
                        <a:rPr sz="2000" b="1" spc="-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I</a:t>
                      </a:r>
                      <a:r>
                        <a:rPr sz="2000" b="1" spc="-5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-3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Y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-5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spc="-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</a:t>
                      </a:r>
                      <a:r>
                        <a:rPr sz="2000" b="1" spc="-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D</a:t>
                      </a:r>
                      <a:r>
                        <a:rPr sz="2000" b="1" spc="-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-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  </a:t>
                      </a:r>
                      <a:r>
                        <a:rPr sz="2000" b="1" spc="-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MATERIAL/</a:t>
                      </a:r>
                      <a:r>
                        <a:rPr sz="2000" b="1" spc="-9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BAHAN </a:t>
                      </a:r>
                      <a:r>
                        <a:rPr sz="2000" b="1" spc="-4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BAKU</a:t>
                      </a:r>
                      <a:r>
                        <a:rPr sz="2000" b="1" spc="-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SAMPAI</a:t>
                      </a:r>
                      <a:r>
                        <a:rPr sz="2000" b="1" spc="-4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DI</a:t>
                      </a:r>
                      <a:endParaRPr sz="2000">
                        <a:latin typeface="Candara"/>
                        <a:cs typeface="Candara"/>
                      </a:endParaRPr>
                    </a:p>
                    <a:p>
                      <a:pPr marR="189230" algn="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b="1" spc="-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PABRIK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34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79375" algn="r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120.000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213360" algn="r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20.000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79375" algn="r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2988691" y="2609850"/>
            <a:ext cx="8696960" cy="0"/>
          </a:xfrm>
          <a:custGeom>
            <a:avLst/>
            <a:gdLst/>
            <a:ahLst/>
            <a:cxnLst/>
            <a:rect l="l" t="t" r="r" b="b"/>
            <a:pathLst>
              <a:path w="8696960">
                <a:moveTo>
                  <a:pt x="0" y="0"/>
                </a:moveTo>
                <a:lnTo>
                  <a:pt x="869657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28846" y="4349750"/>
            <a:ext cx="7956550" cy="0"/>
          </a:xfrm>
          <a:custGeom>
            <a:avLst/>
            <a:gdLst/>
            <a:ahLst/>
            <a:cxnLst/>
            <a:rect l="l" t="t" r="r" b="b"/>
            <a:pathLst>
              <a:path w="7956550">
                <a:moveTo>
                  <a:pt x="0" y="0"/>
                </a:moveTo>
                <a:lnTo>
                  <a:pt x="795642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25880" y="3049523"/>
            <a:ext cx="1691639" cy="1202690"/>
          </a:xfrm>
          <a:custGeom>
            <a:avLst/>
            <a:gdLst/>
            <a:ahLst/>
            <a:cxnLst/>
            <a:rect l="l" t="t" r="r" b="b"/>
            <a:pathLst>
              <a:path w="1691639" h="1202689">
                <a:moveTo>
                  <a:pt x="1691639" y="0"/>
                </a:moveTo>
                <a:lnTo>
                  <a:pt x="0" y="0"/>
                </a:lnTo>
                <a:lnTo>
                  <a:pt x="0" y="1202436"/>
                </a:lnTo>
                <a:lnTo>
                  <a:pt x="1691639" y="1202436"/>
                </a:lnTo>
                <a:lnTo>
                  <a:pt x="16916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02791" y="3071571"/>
            <a:ext cx="117221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FFFFFF"/>
                </a:solidFill>
                <a:latin typeface="Candara"/>
                <a:cs typeface="Candara"/>
              </a:rPr>
              <a:t>Pengadaan </a:t>
            </a:r>
            <a:r>
              <a:rPr sz="1800" b="1" spc="-38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ndara"/>
                <a:cs typeface="Candara"/>
              </a:rPr>
              <a:t>Material/ </a:t>
            </a:r>
            <a:r>
              <a:rPr sz="1800" b="1" dirty="0">
                <a:solidFill>
                  <a:srgbClr val="FFFFFF"/>
                </a:solidFill>
                <a:latin typeface="Candara"/>
                <a:cs typeface="Candara"/>
              </a:rPr>
              <a:t> Bahan</a:t>
            </a:r>
            <a:r>
              <a:rPr sz="1800" b="1" spc="-9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Candara"/>
                <a:cs typeface="Candara"/>
              </a:rPr>
              <a:t>baku </a:t>
            </a:r>
            <a:r>
              <a:rPr sz="1800" b="1" spc="-37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ndara"/>
                <a:cs typeface="Candara"/>
              </a:rPr>
              <a:t>IMPOR</a:t>
            </a:r>
            <a:endParaRPr sz="1800">
              <a:latin typeface="Candara"/>
              <a:cs typeface="Candar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508760" y="1911095"/>
            <a:ext cx="10466070" cy="2369185"/>
            <a:chOff x="1508760" y="1911095"/>
            <a:chExt cx="10466070" cy="236918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8760" y="1911095"/>
              <a:ext cx="1481328" cy="11384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5122" y="2343149"/>
              <a:ext cx="756919" cy="37068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159252" y="3268979"/>
              <a:ext cx="8796655" cy="992505"/>
            </a:xfrm>
            <a:custGeom>
              <a:avLst/>
              <a:gdLst/>
              <a:ahLst/>
              <a:cxnLst/>
              <a:rect l="l" t="t" r="r" b="b"/>
              <a:pathLst>
                <a:path w="8796655" h="992504">
                  <a:moveTo>
                    <a:pt x="0" y="992124"/>
                  </a:moveTo>
                  <a:lnTo>
                    <a:pt x="8796528" y="992124"/>
                  </a:lnTo>
                  <a:lnTo>
                    <a:pt x="8796528" y="0"/>
                  </a:lnTo>
                  <a:lnTo>
                    <a:pt x="0" y="0"/>
                  </a:lnTo>
                  <a:lnTo>
                    <a:pt x="0" y="992124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536691" y="0"/>
            <a:ext cx="4780280" cy="1076960"/>
            <a:chOff x="5536691" y="0"/>
            <a:chExt cx="4780280" cy="107696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36691" y="0"/>
              <a:ext cx="2064258" cy="107670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1443" y="0"/>
              <a:ext cx="3147822" cy="107670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00032" y="0"/>
              <a:ext cx="916685" cy="1076705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872098" y="0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18</a:t>
            </a:fld>
            <a:endParaRPr spc="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216" y="1920239"/>
            <a:ext cx="11436350" cy="1870075"/>
            <a:chOff x="585216" y="1920239"/>
            <a:chExt cx="11436350" cy="1870075"/>
          </a:xfrm>
        </p:grpSpPr>
        <p:sp>
          <p:nvSpPr>
            <p:cNvPr id="3" name="object 3"/>
            <p:cNvSpPr/>
            <p:nvPr/>
          </p:nvSpPr>
          <p:spPr>
            <a:xfrm>
              <a:off x="585216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57734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1577340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264787" y="2045461"/>
              <a:ext cx="3817620" cy="32384"/>
            </a:xfrm>
            <a:custGeom>
              <a:avLst/>
              <a:gdLst/>
              <a:ahLst/>
              <a:cxnLst/>
              <a:rect l="l" t="t" r="r" b="b"/>
              <a:pathLst>
                <a:path w="3817620" h="32385">
                  <a:moveTo>
                    <a:pt x="38176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3817619" y="32003"/>
                  </a:lnTo>
                  <a:lnTo>
                    <a:pt x="381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89097" y="2334640"/>
              <a:ext cx="8832850" cy="396240"/>
            </a:xfrm>
            <a:custGeom>
              <a:avLst/>
              <a:gdLst/>
              <a:ahLst/>
              <a:cxnLst/>
              <a:rect l="l" t="t" r="r" b="b"/>
              <a:pathLst>
                <a:path w="8832850" h="396239">
                  <a:moveTo>
                    <a:pt x="751687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751687" y="396240"/>
                  </a:lnTo>
                  <a:lnTo>
                    <a:pt x="751687" y="0"/>
                  </a:lnTo>
                  <a:close/>
                </a:path>
                <a:path w="8832850" h="396239">
                  <a:moveTo>
                    <a:pt x="6234557" y="0"/>
                  </a:moveTo>
                  <a:lnTo>
                    <a:pt x="4935728" y="0"/>
                  </a:lnTo>
                  <a:lnTo>
                    <a:pt x="3636899" y="0"/>
                  </a:lnTo>
                  <a:lnTo>
                    <a:pt x="751713" y="0"/>
                  </a:lnTo>
                  <a:lnTo>
                    <a:pt x="751713" y="396240"/>
                  </a:lnTo>
                  <a:lnTo>
                    <a:pt x="3636899" y="396240"/>
                  </a:lnTo>
                  <a:lnTo>
                    <a:pt x="4935728" y="396240"/>
                  </a:lnTo>
                  <a:lnTo>
                    <a:pt x="6234557" y="396240"/>
                  </a:lnTo>
                  <a:lnTo>
                    <a:pt x="6234557" y="0"/>
                  </a:lnTo>
                  <a:close/>
                </a:path>
                <a:path w="8832850" h="396239">
                  <a:moveTo>
                    <a:pt x="8832329" y="0"/>
                  </a:moveTo>
                  <a:lnTo>
                    <a:pt x="7533513" y="0"/>
                  </a:lnTo>
                  <a:lnTo>
                    <a:pt x="6234684" y="0"/>
                  </a:lnTo>
                  <a:lnTo>
                    <a:pt x="6234684" y="396240"/>
                  </a:lnTo>
                  <a:lnTo>
                    <a:pt x="7533513" y="396240"/>
                  </a:lnTo>
                  <a:lnTo>
                    <a:pt x="8832329" y="396240"/>
                  </a:lnTo>
                  <a:lnTo>
                    <a:pt x="883232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65372" y="2350719"/>
            <a:ext cx="40132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2000" b="1" spc="-5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.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3610" y="1526235"/>
            <a:ext cx="3843654" cy="1157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5014" algn="l"/>
              </a:tabLst>
            </a:pPr>
            <a:r>
              <a:rPr sz="3600" spc="-280" dirty="0">
                <a:latin typeface="Trebuchet MS"/>
                <a:cs typeface="Trebuchet MS"/>
              </a:rPr>
              <a:t>B</a:t>
            </a:r>
            <a:r>
              <a:rPr sz="3600" spc="-130" dirty="0">
                <a:latin typeface="Trebuchet MS"/>
                <a:cs typeface="Trebuchet MS"/>
              </a:rPr>
              <a:t>i</a:t>
            </a:r>
            <a:r>
              <a:rPr sz="3600" spc="-530" dirty="0">
                <a:latin typeface="Trebuchet MS"/>
                <a:cs typeface="Trebuchet MS"/>
              </a:rPr>
              <a:t>a</a:t>
            </a:r>
            <a:r>
              <a:rPr sz="3600" spc="-385" dirty="0">
                <a:latin typeface="Trebuchet MS"/>
                <a:cs typeface="Trebuchet MS"/>
              </a:rPr>
              <a:t>y</a:t>
            </a:r>
            <a:r>
              <a:rPr sz="3600" spc="-400" dirty="0">
                <a:latin typeface="Trebuchet MS"/>
                <a:cs typeface="Trebuchet MS"/>
              </a:rPr>
              <a:t>a</a:t>
            </a:r>
            <a:r>
              <a:rPr sz="3600" spc="-430" dirty="0">
                <a:latin typeface="Trebuchet MS"/>
                <a:cs typeface="Trebuchet MS"/>
              </a:rPr>
              <a:t>-</a:t>
            </a:r>
            <a:r>
              <a:rPr sz="3600" spc="-470" dirty="0">
                <a:latin typeface="Trebuchet MS"/>
                <a:cs typeface="Trebuchet MS"/>
              </a:rPr>
              <a:t>bi</a:t>
            </a:r>
            <a:r>
              <a:rPr sz="3600" spc="-575" dirty="0">
                <a:latin typeface="Trebuchet MS"/>
                <a:cs typeface="Trebuchet MS"/>
              </a:rPr>
              <a:t>a</a:t>
            </a:r>
            <a:r>
              <a:rPr sz="3600" spc="-400" dirty="0">
                <a:latin typeface="Trebuchet MS"/>
                <a:cs typeface="Trebuchet MS"/>
              </a:rPr>
              <a:t>ya</a:t>
            </a:r>
            <a:r>
              <a:rPr sz="3600" dirty="0">
                <a:latin typeface="Trebuchet MS"/>
                <a:cs typeface="Trebuchet MS"/>
              </a:rPr>
              <a:t>	</a:t>
            </a:r>
            <a:r>
              <a:rPr sz="3600" spc="-385" dirty="0">
                <a:latin typeface="Trebuchet MS"/>
                <a:cs typeface="Trebuchet MS"/>
              </a:rPr>
              <a:t>y</a:t>
            </a:r>
            <a:r>
              <a:rPr sz="3600" spc="-400" dirty="0">
                <a:latin typeface="Trebuchet MS"/>
                <a:cs typeface="Trebuchet MS"/>
              </a:rPr>
              <a:t>a</a:t>
            </a:r>
            <a:r>
              <a:rPr sz="3600" spc="-285" dirty="0">
                <a:latin typeface="Trebuchet MS"/>
                <a:cs typeface="Trebuchet MS"/>
              </a:rPr>
              <a:t>n</a:t>
            </a:r>
            <a:r>
              <a:rPr sz="3600" spc="-840" dirty="0">
                <a:latin typeface="Trebuchet MS"/>
                <a:cs typeface="Trebuchet MS"/>
              </a:rPr>
              <a:t>g</a:t>
            </a:r>
            <a:r>
              <a:rPr sz="3600" spc="-215" dirty="0">
                <a:latin typeface="Trebuchet MS"/>
                <a:cs typeface="Trebuchet MS"/>
              </a:rPr>
              <a:t> </a:t>
            </a:r>
            <a:r>
              <a:rPr sz="3600" spc="-625" dirty="0">
                <a:latin typeface="Trebuchet MS"/>
                <a:cs typeface="Trebuchet MS"/>
              </a:rPr>
              <a:t>te</a:t>
            </a:r>
            <a:r>
              <a:rPr sz="3600" spc="-500" dirty="0">
                <a:latin typeface="Trebuchet MS"/>
                <a:cs typeface="Trebuchet MS"/>
              </a:rPr>
              <a:t>r</a:t>
            </a:r>
            <a:r>
              <a:rPr sz="3600" spc="-420" dirty="0">
                <a:latin typeface="Trebuchet MS"/>
                <a:cs typeface="Trebuchet MS"/>
              </a:rPr>
              <a:t>k</a:t>
            </a:r>
            <a:r>
              <a:rPr sz="3600" spc="-530" dirty="0">
                <a:latin typeface="Trebuchet MS"/>
                <a:cs typeface="Trebuchet MS"/>
              </a:rPr>
              <a:t>a</a:t>
            </a:r>
            <a:r>
              <a:rPr sz="3600" spc="-245" dirty="0">
                <a:latin typeface="Trebuchet MS"/>
                <a:cs typeface="Trebuchet MS"/>
              </a:rPr>
              <a:t>it</a:t>
            </a:r>
            <a:endParaRPr sz="3600">
              <a:latin typeface="Trebuchet MS"/>
              <a:cs typeface="Trebuchet MS"/>
            </a:endParaRPr>
          </a:p>
          <a:p>
            <a:pPr marL="100330">
              <a:lnSpc>
                <a:spcPct val="100000"/>
              </a:lnSpc>
              <a:spcBef>
                <a:spcPts val="2190"/>
              </a:spcBef>
              <a:tabLst>
                <a:tab pos="2886075" algn="l"/>
              </a:tabLst>
            </a:pPr>
            <a:r>
              <a:rPr sz="2000" b="1" spc="5" dirty="0">
                <a:solidFill>
                  <a:srgbClr val="FFFFFF"/>
                </a:solidFill>
                <a:latin typeface="Candara"/>
                <a:cs typeface="Candara"/>
              </a:rPr>
              <a:t>KOMPONEN</a:t>
            </a:r>
            <a:r>
              <a:rPr sz="2000" b="1" spc="-114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ndara"/>
                <a:cs typeface="Candara"/>
              </a:rPr>
              <a:t>BIAYA	BIAYA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4390" y="2350719"/>
            <a:ext cx="64516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-15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2000" b="1" spc="5" dirty="0">
                <a:solidFill>
                  <a:srgbClr val="FFFFFF"/>
                </a:solidFill>
                <a:latin typeface="Candara"/>
                <a:cs typeface="Candara"/>
              </a:rPr>
              <a:t>KDN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22560" y="2350719"/>
            <a:ext cx="511809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FFFFFF"/>
                </a:solidFill>
                <a:latin typeface="Candara"/>
                <a:cs typeface="Candara"/>
              </a:rPr>
              <a:t>K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D</a:t>
            </a:r>
            <a:r>
              <a:rPr sz="2000" b="1" spc="10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39931" y="2350719"/>
            <a:ext cx="47117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FFFFFF"/>
                </a:solidFill>
                <a:latin typeface="Candara"/>
                <a:cs typeface="Candara"/>
              </a:rPr>
              <a:t>KLN</a:t>
            </a:r>
            <a:endParaRPr sz="2000">
              <a:latin typeface="Candara"/>
              <a:cs typeface="Candara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189097" y="2724530"/>
          <a:ext cx="8905874" cy="2229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9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9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20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087">
                <a:tc>
                  <a:txBody>
                    <a:bodyPr/>
                    <a:lstStyle/>
                    <a:p>
                      <a:pPr marR="165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</a:t>
                      </a:r>
                      <a:r>
                        <a:rPr sz="2000" b="1" spc="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ji</a:t>
                      </a:r>
                      <a:r>
                        <a:rPr sz="2000" b="1" spc="-3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12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spc="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ga</a:t>
                      </a:r>
                      <a:r>
                        <a:rPr sz="2000" b="1" spc="-9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K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r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ja</a:t>
                      </a:r>
                      <a:r>
                        <a:rPr sz="2000" b="1" spc="-6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W</a:t>
                      </a:r>
                      <a:r>
                        <a:rPr sz="2000" b="1" spc="-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I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15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521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ts val="2060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Pph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ts val="206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ts val="206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T w="38100">
                      <a:solidFill>
                        <a:srgbClr val="FF0000"/>
                      </a:solidFill>
                      <a:prstDash val="soli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ts val="206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ts val="2060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5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ts val="2340"/>
                        </a:lnSpc>
                      </a:pPr>
                      <a:r>
                        <a:rPr sz="2000" b="1" spc="-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BPJS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ts val="234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ts val="234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ts val="234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62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2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50165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</a:t>
                      </a:r>
                      <a:r>
                        <a:rPr sz="2000" b="1" spc="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-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j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i</a:t>
                      </a:r>
                      <a:r>
                        <a:rPr sz="2000" b="1" spc="-3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12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T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spc="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ga</a:t>
                      </a:r>
                      <a:r>
                        <a:rPr sz="2000" b="1" spc="-9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K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r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ja</a:t>
                      </a:r>
                      <a:r>
                        <a:rPr sz="2000" b="1" spc="-6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spc="-2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s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i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50165" marB="0"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150.000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50165" marB="0"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50165" marB="0"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29870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50165" marB="0"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150.000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50165" marB="0">
                    <a:lnT w="38100">
                      <a:solidFill>
                        <a:srgbClr val="FF00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998">
                <a:tc row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ts val="2110"/>
                        </a:lnSpc>
                      </a:pPr>
                      <a:r>
                        <a:rPr sz="2000" b="1" spc="-9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T</a:t>
                      </a:r>
                      <a:r>
                        <a:rPr sz="2000" b="1" spc="-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u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j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g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spc="-10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Ru</a:t>
                      </a:r>
                      <a:r>
                        <a:rPr sz="200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ma</a:t>
                      </a: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h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ts val="211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ts val="211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T w="38100">
                      <a:solidFill>
                        <a:srgbClr val="FF0000"/>
                      </a:solidFill>
                      <a:prstDash val="soli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ts val="211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ts val="2110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9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Pph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L w="38100">
                      <a:solidFill>
                        <a:srgbClr val="FF0000"/>
                      </a:solidFill>
                      <a:prstDash val="solid"/>
                    </a:lnL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ts val="234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ts val="234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100%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ts val="2340"/>
                        </a:lnSpc>
                      </a:pPr>
                      <a:r>
                        <a:rPr sz="200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10.000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ts val="2340"/>
                        </a:lnSpc>
                      </a:pPr>
                      <a:r>
                        <a:rPr sz="200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-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0" marB="0">
                    <a:lnR w="38100">
                      <a:solidFill>
                        <a:srgbClr val="FF0000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7149845" y="4999685"/>
            <a:ext cx="89852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171717"/>
                </a:solidFill>
                <a:latin typeface="Candara"/>
                <a:cs typeface="Candara"/>
              </a:rPr>
              <a:t>290.000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5095" y="4999685"/>
            <a:ext cx="861694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0" dirty="0">
                <a:solidFill>
                  <a:srgbClr val="171717"/>
                </a:solidFill>
                <a:latin typeface="Candara"/>
                <a:cs typeface="Candara"/>
              </a:rPr>
              <a:t>1</a:t>
            </a:r>
            <a:r>
              <a:rPr sz="2000" b="1" spc="5" dirty="0">
                <a:solidFill>
                  <a:srgbClr val="171717"/>
                </a:solidFill>
                <a:latin typeface="Candara"/>
                <a:cs typeface="Candara"/>
              </a:rPr>
              <a:t>40</a:t>
            </a:r>
            <a:r>
              <a:rPr sz="2000" b="1" spc="-10" dirty="0">
                <a:solidFill>
                  <a:srgbClr val="171717"/>
                </a:solidFill>
                <a:latin typeface="Candara"/>
                <a:cs typeface="Candara"/>
              </a:rPr>
              <a:t>.</a:t>
            </a:r>
            <a:r>
              <a:rPr sz="2000" b="1" dirty="0">
                <a:solidFill>
                  <a:srgbClr val="171717"/>
                </a:solidFill>
                <a:latin typeface="Candara"/>
                <a:cs typeface="Candara"/>
              </a:rPr>
              <a:t>000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98148" y="4999685"/>
            <a:ext cx="84772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5" dirty="0">
                <a:solidFill>
                  <a:srgbClr val="171717"/>
                </a:solidFill>
                <a:latin typeface="Candara"/>
                <a:cs typeface="Candara"/>
              </a:rPr>
              <a:t>150.000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67027" y="3497579"/>
            <a:ext cx="1545590" cy="919480"/>
          </a:xfrm>
          <a:custGeom>
            <a:avLst/>
            <a:gdLst/>
            <a:ahLst/>
            <a:cxnLst/>
            <a:rect l="l" t="t" r="r" b="b"/>
            <a:pathLst>
              <a:path w="1545589" h="919479">
                <a:moveTo>
                  <a:pt x="1545336" y="0"/>
                </a:moveTo>
                <a:lnTo>
                  <a:pt x="0" y="0"/>
                </a:lnTo>
                <a:lnTo>
                  <a:pt x="0" y="918972"/>
                </a:lnTo>
                <a:lnTo>
                  <a:pt x="1545336" y="918972"/>
                </a:lnTo>
                <a:lnTo>
                  <a:pt x="154533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41525" y="3516833"/>
            <a:ext cx="84709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FFFFFF"/>
                </a:solidFill>
                <a:latin typeface="Candara"/>
                <a:cs typeface="Candara"/>
              </a:rPr>
              <a:t>TE</a:t>
            </a:r>
            <a:r>
              <a:rPr sz="1800" b="1" spc="-10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1800" b="1" spc="10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800" b="1" dirty="0">
                <a:solidFill>
                  <a:srgbClr val="FFFFFF"/>
                </a:solidFill>
                <a:latin typeface="Candara"/>
                <a:cs typeface="Candara"/>
              </a:rPr>
              <a:t>GA</a:t>
            </a:r>
            <a:endParaRPr sz="1800">
              <a:latin typeface="Candara"/>
              <a:cs typeface="Candar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FFFFFF"/>
                </a:solidFill>
                <a:latin typeface="Candara"/>
                <a:cs typeface="Candara"/>
              </a:rPr>
              <a:t>KERJA</a:t>
            </a:r>
            <a:endParaRPr sz="1800">
              <a:latin typeface="Candara"/>
              <a:cs typeface="Candar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367027" y="2336292"/>
            <a:ext cx="1477010" cy="1138555"/>
            <a:chOff x="1367027" y="2336292"/>
            <a:chExt cx="1477010" cy="113855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7027" y="2336292"/>
              <a:ext cx="1476756" cy="11384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453" y="2767711"/>
              <a:ext cx="756840" cy="370691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4850891" y="0"/>
            <a:ext cx="4780280" cy="1108710"/>
            <a:chOff x="4850891" y="0"/>
            <a:chExt cx="4780280" cy="110871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95643" y="0"/>
              <a:ext cx="3147822" cy="110871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14232" y="0"/>
              <a:ext cx="916685" cy="1108710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19</a:t>
            </a:fld>
            <a:endParaRPr spc="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91077" y="3127248"/>
          <a:ext cx="6765923" cy="2352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3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3862"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No.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15684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767715" marR="397510" indent="-334010">
                        <a:lnSpc>
                          <a:spcPct val="100600"/>
                        </a:lnSpc>
                        <a:spcBef>
                          <a:spcPts val="20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KO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M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P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O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N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E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N 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BIAYA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2540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BIAYA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15684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TKDN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15684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2000" b="1" spc="5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KDN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156845" marB="0"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ndara"/>
                          <a:cs typeface="Candara"/>
                        </a:rPr>
                        <a:t>KLN</a:t>
                      </a:r>
                      <a:endParaRPr sz="2000">
                        <a:latin typeface="Candara"/>
                        <a:cs typeface="Candara"/>
                      </a:endParaRPr>
                    </a:p>
                  </a:txBody>
                  <a:tcPr marL="0" marR="0" marT="156845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86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50" b="1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1</a:t>
                      </a:r>
                      <a:endParaRPr sz="1550">
                        <a:latin typeface="Candara"/>
                        <a:cs typeface="Candara"/>
                      </a:endParaRPr>
                    </a:p>
                  </a:txBody>
                  <a:tcPr marL="0" marR="0" marT="336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5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Biaya</a:t>
                      </a:r>
                      <a:r>
                        <a:rPr sz="155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155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Maintenance</a:t>
                      </a:r>
                      <a:endParaRPr sz="1550">
                        <a:latin typeface="Candara"/>
                        <a:cs typeface="Candara"/>
                      </a:endParaRPr>
                    </a:p>
                  </a:txBody>
                  <a:tcPr marL="0" marR="0" marT="336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50.000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50" b="1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10%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76530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5.000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45.000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Premi</a:t>
                      </a:r>
                      <a:r>
                        <a:rPr sz="1550" b="1" spc="4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Asuransi</a:t>
                      </a:r>
                      <a:r>
                        <a:rPr sz="1550" b="1" spc="4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155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Pabrik</a:t>
                      </a:r>
                      <a:endParaRPr sz="1550">
                        <a:latin typeface="Candara"/>
                        <a:cs typeface="Candara"/>
                      </a:endParaRPr>
                    </a:p>
                  </a:txBody>
                  <a:tcPr marL="0" marR="0" marT="1905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10.000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7653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10.000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-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1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55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Solar</a:t>
                      </a:r>
                      <a:endParaRPr sz="1550">
                        <a:latin typeface="Candara"/>
                        <a:cs typeface="Candara"/>
                      </a:endParaRPr>
                    </a:p>
                  </a:txBody>
                  <a:tcPr marL="0" marR="0" marT="184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77800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550" b="1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550" b="1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Listrik</a:t>
                      </a:r>
                      <a:endParaRPr sz="1550">
                        <a:latin typeface="Candara"/>
                        <a:cs typeface="Candara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10.000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6637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100%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76530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10.000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550" b="1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-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7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55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Biaya</a:t>
                      </a:r>
                      <a:r>
                        <a:rPr sz="1550" b="1" spc="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1550" b="1" spc="1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Jasa</a:t>
                      </a:r>
                      <a:r>
                        <a:rPr sz="1550" b="1" spc="10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sz="1550" b="1" spc="25" dirty="0">
                          <a:solidFill>
                            <a:srgbClr val="171717"/>
                          </a:solidFill>
                          <a:latin typeface="Candara"/>
                          <a:cs typeface="Candara"/>
                        </a:rPr>
                        <a:t>Umum</a:t>
                      </a:r>
                      <a:endParaRPr sz="1550">
                        <a:latin typeface="Candara"/>
                        <a:cs typeface="Candara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71.000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7653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25.500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550" b="1" spc="5" dirty="0">
                          <a:solidFill>
                            <a:srgbClr val="171717"/>
                          </a:solidFill>
                          <a:latin typeface="Calibri"/>
                          <a:cs typeface="Calibri"/>
                        </a:rPr>
                        <a:t>45.500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791077" y="3801109"/>
            <a:ext cx="6769100" cy="0"/>
          </a:xfrm>
          <a:custGeom>
            <a:avLst/>
            <a:gdLst/>
            <a:ahLst/>
            <a:cxnLst/>
            <a:rect l="l" t="t" r="r" b="b"/>
            <a:pathLst>
              <a:path w="6769100">
                <a:moveTo>
                  <a:pt x="0" y="0"/>
                </a:moveTo>
                <a:lnTo>
                  <a:pt x="676859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52827" y="3127248"/>
            <a:ext cx="1550035" cy="370840"/>
          </a:xfrm>
          <a:custGeom>
            <a:avLst/>
            <a:gdLst/>
            <a:ahLst/>
            <a:cxnLst/>
            <a:rect l="l" t="t" r="r" b="b"/>
            <a:pathLst>
              <a:path w="1550035" h="370839">
                <a:moveTo>
                  <a:pt x="1549908" y="0"/>
                </a:moveTo>
                <a:lnTo>
                  <a:pt x="0" y="0"/>
                </a:lnTo>
                <a:lnTo>
                  <a:pt x="0" y="370332"/>
                </a:lnTo>
                <a:lnTo>
                  <a:pt x="1549908" y="370332"/>
                </a:lnTo>
                <a:lnTo>
                  <a:pt x="154990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052827" y="3913632"/>
            <a:ext cx="1481455" cy="1138555"/>
            <a:chOff x="2052827" y="3913632"/>
            <a:chExt cx="1481455" cy="11385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2827" y="3913632"/>
              <a:ext cx="1481327" cy="11384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11174" y="4346067"/>
              <a:ext cx="756920" cy="370840"/>
            </a:xfrm>
            <a:custGeom>
              <a:avLst/>
              <a:gdLst/>
              <a:ahLst/>
              <a:cxnLst/>
              <a:rect l="l" t="t" r="r" b="b"/>
              <a:pathLst>
                <a:path w="756919" h="370839">
                  <a:moveTo>
                    <a:pt x="96059" y="154050"/>
                  </a:moveTo>
                  <a:lnTo>
                    <a:pt x="49603" y="172829"/>
                  </a:lnTo>
                  <a:lnTo>
                    <a:pt x="19589" y="208406"/>
                  </a:lnTo>
                  <a:lnTo>
                    <a:pt x="2081" y="257768"/>
                  </a:lnTo>
                  <a:lnTo>
                    <a:pt x="0" y="274780"/>
                  </a:lnTo>
                  <a:lnTo>
                    <a:pt x="37" y="291435"/>
                  </a:lnTo>
                  <a:lnTo>
                    <a:pt x="8509" y="328675"/>
                  </a:lnTo>
                  <a:lnTo>
                    <a:pt x="38427" y="363305"/>
                  </a:lnTo>
                  <a:lnTo>
                    <a:pt x="71762" y="370689"/>
                  </a:lnTo>
                  <a:lnTo>
                    <a:pt x="80311" y="369569"/>
                  </a:lnTo>
                  <a:lnTo>
                    <a:pt x="87477" y="367663"/>
                  </a:lnTo>
                  <a:lnTo>
                    <a:pt x="94488" y="364791"/>
                  </a:lnTo>
                  <a:lnTo>
                    <a:pt x="101332" y="360943"/>
                  </a:lnTo>
                  <a:lnTo>
                    <a:pt x="107959" y="356135"/>
                  </a:lnTo>
                  <a:lnTo>
                    <a:pt x="75898" y="356135"/>
                  </a:lnTo>
                  <a:lnTo>
                    <a:pt x="67040" y="354710"/>
                  </a:lnTo>
                  <a:lnTo>
                    <a:pt x="37115" y="327215"/>
                  </a:lnTo>
                  <a:lnTo>
                    <a:pt x="26336" y="284853"/>
                  </a:lnTo>
                  <a:lnTo>
                    <a:pt x="25765" y="268827"/>
                  </a:lnTo>
                  <a:lnTo>
                    <a:pt x="26908" y="252658"/>
                  </a:lnTo>
                  <a:lnTo>
                    <a:pt x="39465" y="207406"/>
                  </a:lnTo>
                  <a:lnTo>
                    <a:pt x="69643" y="171513"/>
                  </a:lnTo>
                  <a:lnTo>
                    <a:pt x="95424" y="162686"/>
                  </a:lnTo>
                  <a:lnTo>
                    <a:pt x="133786" y="162686"/>
                  </a:lnTo>
                  <a:lnTo>
                    <a:pt x="134159" y="158368"/>
                  </a:lnTo>
                  <a:lnTo>
                    <a:pt x="111934" y="155336"/>
                  </a:lnTo>
                  <a:lnTo>
                    <a:pt x="105325" y="154558"/>
                  </a:lnTo>
                  <a:lnTo>
                    <a:pt x="101901" y="154304"/>
                  </a:lnTo>
                  <a:lnTo>
                    <a:pt x="96059" y="154050"/>
                  </a:lnTo>
                  <a:close/>
                </a:path>
                <a:path w="756919" h="370839">
                  <a:moveTo>
                    <a:pt x="131365" y="311022"/>
                  </a:moveTo>
                  <a:lnTo>
                    <a:pt x="130095" y="311276"/>
                  </a:lnTo>
                  <a:lnTo>
                    <a:pt x="128571" y="311530"/>
                  </a:lnTo>
                  <a:lnTo>
                    <a:pt x="127174" y="312927"/>
                  </a:lnTo>
                  <a:lnTo>
                    <a:pt x="97351" y="350914"/>
                  </a:lnTo>
                  <a:lnTo>
                    <a:pt x="75898" y="356135"/>
                  </a:lnTo>
                  <a:lnTo>
                    <a:pt x="107959" y="356135"/>
                  </a:lnTo>
                  <a:lnTo>
                    <a:pt x="133778" y="322960"/>
                  </a:lnTo>
                  <a:lnTo>
                    <a:pt x="135937" y="317118"/>
                  </a:lnTo>
                  <a:lnTo>
                    <a:pt x="135429" y="314451"/>
                  </a:lnTo>
                  <a:lnTo>
                    <a:pt x="135175" y="313308"/>
                  </a:lnTo>
                  <a:lnTo>
                    <a:pt x="134540" y="312546"/>
                  </a:lnTo>
                  <a:lnTo>
                    <a:pt x="133524" y="311784"/>
                  </a:lnTo>
                  <a:lnTo>
                    <a:pt x="132508" y="311149"/>
                  </a:lnTo>
                  <a:lnTo>
                    <a:pt x="131365" y="311022"/>
                  </a:lnTo>
                  <a:close/>
                </a:path>
                <a:path w="756919" h="370839">
                  <a:moveTo>
                    <a:pt x="133786" y="162686"/>
                  </a:moveTo>
                  <a:lnTo>
                    <a:pt x="95424" y="162686"/>
                  </a:lnTo>
                  <a:lnTo>
                    <a:pt x="103171" y="163956"/>
                  </a:lnTo>
                  <a:lnTo>
                    <a:pt x="110029" y="168274"/>
                  </a:lnTo>
                  <a:lnTo>
                    <a:pt x="126158" y="206120"/>
                  </a:lnTo>
                  <a:lnTo>
                    <a:pt x="127174" y="213867"/>
                  </a:lnTo>
                  <a:lnTo>
                    <a:pt x="135175" y="212343"/>
                  </a:lnTo>
                  <a:lnTo>
                    <a:pt x="133480" y="198820"/>
                  </a:lnTo>
                  <a:lnTo>
                    <a:pt x="132797" y="185973"/>
                  </a:lnTo>
                  <a:lnTo>
                    <a:pt x="132893" y="177752"/>
                  </a:lnTo>
                  <a:lnTo>
                    <a:pt x="132996" y="171821"/>
                  </a:lnTo>
                  <a:lnTo>
                    <a:pt x="133786" y="162686"/>
                  </a:lnTo>
                  <a:close/>
                </a:path>
                <a:path w="756919" h="370839">
                  <a:moveTo>
                    <a:pt x="220279" y="184394"/>
                  </a:moveTo>
                  <a:lnTo>
                    <a:pt x="184610" y="199183"/>
                  </a:lnTo>
                  <a:lnTo>
                    <a:pt x="159486" y="243328"/>
                  </a:lnTo>
                  <a:lnTo>
                    <a:pt x="156386" y="273514"/>
                  </a:lnTo>
                  <a:lnTo>
                    <a:pt x="158289" y="288797"/>
                  </a:lnTo>
                  <a:lnTo>
                    <a:pt x="186055" y="320468"/>
                  </a:lnTo>
                  <a:lnTo>
                    <a:pt x="193137" y="321050"/>
                  </a:lnTo>
                  <a:lnTo>
                    <a:pt x="200707" y="320166"/>
                  </a:lnTo>
                  <a:lnTo>
                    <a:pt x="212992" y="316095"/>
                  </a:lnTo>
                  <a:lnTo>
                    <a:pt x="224313" y="308832"/>
                  </a:lnTo>
                  <a:lnTo>
                    <a:pt x="225413" y="307720"/>
                  </a:lnTo>
                  <a:lnTo>
                    <a:pt x="203501" y="307720"/>
                  </a:lnTo>
                  <a:lnTo>
                    <a:pt x="198294" y="306069"/>
                  </a:lnTo>
                  <a:lnTo>
                    <a:pt x="178276" y="257665"/>
                  </a:lnTo>
                  <a:lnTo>
                    <a:pt x="177847" y="244078"/>
                  </a:lnTo>
                  <a:lnTo>
                    <a:pt x="179228" y="231896"/>
                  </a:lnTo>
                  <a:lnTo>
                    <a:pt x="202993" y="198500"/>
                  </a:lnTo>
                  <a:lnTo>
                    <a:pt x="208962" y="197357"/>
                  </a:lnTo>
                  <a:lnTo>
                    <a:pt x="244959" y="197357"/>
                  </a:lnTo>
                  <a:lnTo>
                    <a:pt x="244869" y="197221"/>
                  </a:lnTo>
                  <a:lnTo>
                    <a:pt x="239442" y="191769"/>
                  </a:lnTo>
                  <a:lnTo>
                    <a:pt x="233372" y="187771"/>
                  </a:lnTo>
                  <a:lnTo>
                    <a:pt x="226980" y="185308"/>
                  </a:lnTo>
                  <a:lnTo>
                    <a:pt x="220279" y="184394"/>
                  </a:lnTo>
                  <a:close/>
                </a:path>
                <a:path w="756919" h="370839">
                  <a:moveTo>
                    <a:pt x="244959" y="197357"/>
                  </a:moveTo>
                  <a:lnTo>
                    <a:pt x="208962" y="197357"/>
                  </a:lnTo>
                  <a:lnTo>
                    <a:pt x="214550" y="199516"/>
                  </a:lnTo>
                  <a:lnTo>
                    <a:pt x="219757" y="204977"/>
                  </a:lnTo>
                  <a:lnTo>
                    <a:pt x="233900" y="249441"/>
                  </a:lnTo>
                  <a:lnTo>
                    <a:pt x="234029" y="262810"/>
                  </a:lnTo>
                  <a:lnTo>
                    <a:pt x="232324" y="275298"/>
                  </a:lnTo>
                  <a:lnTo>
                    <a:pt x="209343" y="306577"/>
                  </a:lnTo>
                  <a:lnTo>
                    <a:pt x="203501" y="307720"/>
                  </a:lnTo>
                  <a:lnTo>
                    <a:pt x="225413" y="307720"/>
                  </a:lnTo>
                  <a:lnTo>
                    <a:pt x="251370" y="269372"/>
                  </a:lnTo>
                  <a:lnTo>
                    <a:pt x="257034" y="237888"/>
                  </a:lnTo>
                  <a:lnTo>
                    <a:pt x="255317" y="221741"/>
                  </a:lnTo>
                  <a:lnTo>
                    <a:pt x="252803" y="212181"/>
                  </a:lnTo>
                  <a:lnTo>
                    <a:pt x="249332" y="204041"/>
                  </a:lnTo>
                  <a:lnTo>
                    <a:pt x="244959" y="197357"/>
                  </a:lnTo>
                  <a:close/>
                </a:path>
                <a:path w="756919" h="370839">
                  <a:moveTo>
                    <a:pt x="317361" y="186054"/>
                  </a:moveTo>
                  <a:lnTo>
                    <a:pt x="294941" y="186054"/>
                  </a:lnTo>
                  <a:lnTo>
                    <a:pt x="296211" y="187197"/>
                  </a:lnTo>
                  <a:lnTo>
                    <a:pt x="296719" y="189864"/>
                  </a:lnTo>
                  <a:lnTo>
                    <a:pt x="296973" y="190753"/>
                  </a:lnTo>
                  <a:lnTo>
                    <a:pt x="296969" y="194956"/>
                  </a:lnTo>
                  <a:lnTo>
                    <a:pt x="294725" y="263397"/>
                  </a:lnTo>
                  <a:lnTo>
                    <a:pt x="294195" y="274827"/>
                  </a:lnTo>
                  <a:lnTo>
                    <a:pt x="293443" y="287019"/>
                  </a:lnTo>
                  <a:lnTo>
                    <a:pt x="292655" y="297560"/>
                  </a:lnTo>
                  <a:lnTo>
                    <a:pt x="314499" y="293242"/>
                  </a:lnTo>
                  <a:lnTo>
                    <a:pt x="316277" y="239521"/>
                  </a:lnTo>
                  <a:lnTo>
                    <a:pt x="325541" y="204215"/>
                  </a:lnTo>
                  <a:lnTo>
                    <a:pt x="316912" y="204215"/>
                  </a:lnTo>
                  <a:lnTo>
                    <a:pt x="317361" y="186054"/>
                  </a:lnTo>
                  <a:close/>
                </a:path>
                <a:path w="756919" h="370839">
                  <a:moveTo>
                    <a:pt x="382198" y="176402"/>
                  </a:moveTo>
                  <a:lnTo>
                    <a:pt x="357298" y="176402"/>
                  </a:lnTo>
                  <a:lnTo>
                    <a:pt x="359457" y="177545"/>
                  </a:lnTo>
                  <a:lnTo>
                    <a:pt x="360164" y="180974"/>
                  </a:lnTo>
                  <a:lnTo>
                    <a:pt x="360473" y="182625"/>
                  </a:lnTo>
                  <a:lnTo>
                    <a:pt x="360284" y="188213"/>
                  </a:lnTo>
                  <a:lnTo>
                    <a:pt x="360167" y="190880"/>
                  </a:lnTo>
                  <a:lnTo>
                    <a:pt x="359330" y="203199"/>
                  </a:lnTo>
                  <a:lnTo>
                    <a:pt x="356901" y="228107"/>
                  </a:lnTo>
                  <a:lnTo>
                    <a:pt x="355538" y="247522"/>
                  </a:lnTo>
                  <a:lnTo>
                    <a:pt x="355331" y="255942"/>
                  </a:lnTo>
                  <a:lnTo>
                    <a:pt x="355279" y="263397"/>
                  </a:lnTo>
                  <a:lnTo>
                    <a:pt x="355901" y="271398"/>
                  </a:lnTo>
                  <a:lnTo>
                    <a:pt x="357171" y="277494"/>
                  </a:lnTo>
                  <a:lnTo>
                    <a:pt x="359076" y="281685"/>
                  </a:lnTo>
                  <a:lnTo>
                    <a:pt x="364283" y="286130"/>
                  </a:lnTo>
                  <a:lnTo>
                    <a:pt x="367331" y="287019"/>
                  </a:lnTo>
                  <a:lnTo>
                    <a:pt x="371141" y="286257"/>
                  </a:lnTo>
                  <a:lnTo>
                    <a:pt x="394183" y="267842"/>
                  </a:lnTo>
                  <a:lnTo>
                    <a:pt x="380158" y="267842"/>
                  </a:lnTo>
                  <a:lnTo>
                    <a:pt x="379269" y="267461"/>
                  </a:lnTo>
                  <a:lnTo>
                    <a:pt x="376094" y="246903"/>
                  </a:lnTo>
                  <a:lnTo>
                    <a:pt x="376765" y="235126"/>
                  </a:lnTo>
                  <a:lnTo>
                    <a:pt x="378126" y="220598"/>
                  </a:lnTo>
                  <a:lnTo>
                    <a:pt x="380034" y="202183"/>
                  </a:lnTo>
                  <a:lnTo>
                    <a:pt x="380995" y="192359"/>
                  </a:lnTo>
                  <a:lnTo>
                    <a:pt x="381787" y="183183"/>
                  </a:lnTo>
                  <a:lnTo>
                    <a:pt x="382198" y="176402"/>
                  </a:lnTo>
                  <a:close/>
                </a:path>
                <a:path w="756919" h="370839">
                  <a:moveTo>
                    <a:pt x="403780" y="243331"/>
                  </a:moveTo>
                  <a:lnTo>
                    <a:pt x="400097" y="247522"/>
                  </a:lnTo>
                  <a:lnTo>
                    <a:pt x="396541" y="251967"/>
                  </a:lnTo>
                  <a:lnTo>
                    <a:pt x="392985" y="256666"/>
                  </a:lnTo>
                  <a:lnTo>
                    <a:pt x="388032" y="263397"/>
                  </a:lnTo>
                  <a:lnTo>
                    <a:pt x="384095" y="266953"/>
                  </a:lnTo>
                  <a:lnTo>
                    <a:pt x="380158" y="267842"/>
                  </a:lnTo>
                  <a:lnTo>
                    <a:pt x="394183" y="267842"/>
                  </a:lnTo>
                  <a:lnTo>
                    <a:pt x="397532" y="263878"/>
                  </a:lnTo>
                  <a:lnTo>
                    <a:pt x="403098" y="256311"/>
                  </a:lnTo>
                  <a:lnTo>
                    <a:pt x="408479" y="247903"/>
                  </a:lnTo>
                  <a:lnTo>
                    <a:pt x="403780" y="243331"/>
                  </a:lnTo>
                  <a:close/>
                </a:path>
                <a:path w="756919" h="370839">
                  <a:moveTo>
                    <a:pt x="311959" y="164972"/>
                  </a:moveTo>
                  <a:lnTo>
                    <a:pt x="274107" y="194956"/>
                  </a:lnTo>
                  <a:lnTo>
                    <a:pt x="266874" y="204977"/>
                  </a:lnTo>
                  <a:lnTo>
                    <a:pt x="272843" y="209041"/>
                  </a:lnTo>
                  <a:lnTo>
                    <a:pt x="276907" y="202183"/>
                  </a:lnTo>
                  <a:lnTo>
                    <a:pt x="281606" y="196087"/>
                  </a:lnTo>
                  <a:lnTo>
                    <a:pt x="287061" y="190753"/>
                  </a:lnTo>
                  <a:lnTo>
                    <a:pt x="289480" y="188213"/>
                  </a:lnTo>
                  <a:lnTo>
                    <a:pt x="291512" y="186816"/>
                  </a:lnTo>
                  <a:lnTo>
                    <a:pt x="293036" y="186435"/>
                  </a:lnTo>
                  <a:lnTo>
                    <a:pt x="294941" y="186054"/>
                  </a:lnTo>
                  <a:lnTo>
                    <a:pt x="317361" y="186054"/>
                  </a:lnTo>
                  <a:lnTo>
                    <a:pt x="317599" y="176402"/>
                  </a:lnTo>
                  <a:lnTo>
                    <a:pt x="315007" y="165734"/>
                  </a:lnTo>
                  <a:lnTo>
                    <a:pt x="313737" y="165099"/>
                  </a:lnTo>
                  <a:lnTo>
                    <a:pt x="311959" y="164972"/>
                  </a:lnTo>
                  <a:close/>
                </a:path>
                <a:path w="756919" h="370839">
                  <a:moveTo>
                    <a:pt x="370252" y="153542"/>
                  </a:moveTo>
                  <a:lnTo>
                    <a:pt x="338843" y="175212"/>
                  </a:lnTo>
                  <a:lnTo>
                    <a:pt x="316912" y="204215"/>
                  </a:lnTo>
                  <a:lnTo>
                    <a:pt x="325541" y="204215"/>
                  </a:lnTo>
                  <a:lnTo>
                    <a:pt x="329152" y="198707"/>
                  </a:lnTo>
                  <a:lnTo>
                    <a:pt x="334158" y="192359"/>
                  </a:lnTo>
                  <a:lnTo>
                    <a:pt x="339772" y="186308"/>
                  </a:lnTo>
                  <a:lnTo>
                    <a:pt x="345106" y="180974"/>
                  </a:lnTo>
                  <a:lnTo>
                    <a:pt x="349805" y="177926"/>
                  </a:lnTo>
                  <a:lnTo>
                    <a:pt x="353742" y="177164"/>
                  </a:lnTo>
                  <a:lnTo>
                    <a:pt x="357298" y="176402"/>
                  </a:lnTo>
                  <a:lnTo>
                    <a:pt x="382198" y="176402"/>
                  </a:lnTo>
                  <a:lnTo>
                    <a:pt x="382317" y="172719"/>
                  </a:lnTo>
                  <a:lnTo>
                    <a:pt x="382063" y="169163"/>
                  </a:lnTo>
                  <a:lnTo>
                    <a:pt x="381206" y="164972"/>
                  </a:lnTo>
                  <a:lnTo>
                    <a:pt x="380539" y="161543"/>
                  </a:lnTo>
                  <a:lnTo>
                    <a:pt x="378761" y="158241"/>
                  </a:lnTo>
                  <a:lnTo>
                    <a:pt x="376094" y="156209"/>
                  </a:lnTo>
                  <a:lnTo>
                    <a:pt x="373554" y="154177"/>
                  </a:lnTo>
                  <a:lnTo>
                    <a:pt x="370252" y="153542"/>
                  </a:lnTo>
                  <a:close/>
                </a:path>
                <a:path w="756919" h="370839">
                  <a:moveTo>
                    <a:pt x="455730" y="161797"/>
                  </a:moveTo>
                  <a:lnTo>
                    <a:pt x="434768" y="161797"/>
                  </a:lnTo>
                  <a:lnTo>
                    <a:pt x="431428" y="224027"/>
                  </a:lnTo>
                  <a:lnTo>
                    <a:pt x="431014" y="233805"/>
                  </a:lnTo>
                  <a:lnTo>
                    <a:pt x="431045" y="243966"/>
                  </a:lnTo>
                  <a:lnTo>
                    <a:pt x="443658" y="271779"/>
                  </a:lnTo>
                  <a:lnTo>
                    <a:pt x="447341" y="271017"/>
                  </a:lnTo>
                  <a:lnTo>
                    <a:pt x="451786" y="270255"/>
                  </a:lnTo>
                  <a:lnTo>
                    <a:pt x="478770" y="247903"/>
                  </a:lnTo>
                  <a:lnTo>
                    <a:pt x="458898" y="247903"/>
                  </a:lnTo>
                  <a:lnTo>
                    <a:pt x="457247" y="247649"/>
                  </a:lnTo>
                  <a:lnTo>
                    <a:pt x="455850" y="246633"/>
                  </a:lnTo>
                  <a:lnTo>
                    <a:pt x="454453" y="245744"/>
                  </a:lnTo>
                  <a:lnTo>
                    <a:pt x="453564" y="243966"/>
                  </a:lnTo>
                  <a:lnTo>
                    <a:pt x="453056" y="241299"/>
                  </a:lnTo>
                  <a:lnTo>
                    <a:pt x="452411" y="236013"/>
                  </a:lnTo>
                  <a:lnTo>
                    <a:pt x="452194" y="229266"/>
                  </a:lnTo>
                  <a:lnTo>
                    <a:pt x="452360" y="220011"/>
                  </a:lnTo>
                  <a:lnTo>
                    <a:pt x="452929" y="209295"/>
                  </a:lnTo>
                  <a:lnTo>
                    <a:pt x="455730" y="161797"/>
                  </a:lnTo>
                  <a:close/>
                </a:path>
                <a:path w="756919" h="370839">
                  <a:moveTo>
                    <a:pt x="493950" y="218312"/>
                  </a:moveTo>
                  <a:lnTo>
                    <a:pt x="463851" y="246887"/>
                  </a:lnTo>
                  <a:lnTo>
                    <a:pt x="458898" y="247903"/>
                  </a:lnTo>
                  <a:lnTo>
                    <a:pt x="478770" y="247903"/>
                  </a:lnTo>
                  <a:lnTo>
                    <a:pt x="488263" y="237857"/>
                  </a:lnTo>
                  <a:lnTo>
                    <a:pt x="500808" y="224027"/>
                  </a:lnTo>
                  <a:lnTo>
                    <a:pt x="493950" y="218312"/>
                  </a:lnTo>
                  <a:close/>
                </a:path>
                <a:path w="756919" h="370839">
                  <a:moveTo>
                    <a:pt x="458644" y="103504"/>
                  </a:moveTo>
                  <a:lnTo>
                    <a:pt x="437181" y="117093"/>
                  </a:lnTo>
                  <a:lnTo>
                    <a:pt x="435403" y="150875"/>
                  </a:lnTo>
                  <a:lnTo>
                    <a:pt x="411527" y="155574"/>
                  </a:lnTo>
                  <a:lnTo>
                    <a:pt x="411019" y="166496"/>
                  </a:lnTo>
                  <a:lnTo>
                    <a:pt x="434768" y="161797"/>
                  </a:lnTo>
                  <a:lnTo>
                    <a:pt x="455730" y="161797"/>
                  </a:lnTo>
                  <a:lnTo>
                    <a:pt x="455977" y="157606"/>
                  </a:lnTo>
                  <a:lnTo>
                    <a:pt x="486457" y="151510"/>
                  </a:lnTo>
                  <a:lnTo>
                    <a:pt x="486571" y="146684"/>
                  </a:lnTo>
                  <a:lnTo>
                    <a:pt x="456358" y="146684"/>
                  </a:lnTo>
                  <a:lnTo>
                    <a:pt x="458644" y="103504"/>
                  </a:lnTo>
                  <a:close/>
                </a:path>
                <a:path w="756919" h="370839">
                  <a:moveTo>
                    <a:pt x="486711" y="140715"/>
                  </a:moveTo>
                  <a:lnTo>
                    <a:pt x="456358" y="146684"/>
                  </a:lnTo>
                  <a:lnTo>
                    <a:pt x="486571" y="146684"/>
                  </a:lnTo>
                  <a:lnTo>
                    <a:pt x="486711" y="140715"/>
                  </a:lnTo>
                  <a:close/>
                </a:path>
                <a:path w="756919" h="370839">
                  <a:moveTo>
                    <a:pt x="574555" y="114036"/>
                  </a:moveTo>
                  <a:lnTo>
                    <a:pt x="538829" y="128777"/>
                  </a:lnTo>
                  <a:lnTo>
                    <a:pt x="513796" y="172970"/>
                  </a:lnTo>
                  <a:lnTo>
                    <a:pt x="510609" y="203156"/>
                  </a:lnTo>
                  <a:lnTo>
                    <a:pt x="512492" y="218439"/>
                  </a:lnTo>
                  <a:lnTo>
                    <a:pt x="540385" y="250110"/>
                  </a:lnTo>
                  <a:lnTo>
                    <a:pt x="547467" y="250692"/>
                  </a:lnTo>
                  <a:lnTo>
                    <a:pt x="555037" y="249808"/>
                  </a:lnTo>
                  <a:lnTo>
                    <a:pt x="567322" y="245719"/>
                  </a:lnTo>
                  <a:lnTo>
                    <a:pt x="578643" y="238426"/>
                  </a:lnTo>
                  <a:lnTo>
                    <a:pt x="579695" y="237362"/>
                  </a:lnTo>
                  <a:lnTo>
                    <a:pt x="557704" y="237362"/>
                  </a:lnTo>
                  <a:lnTo>
                    <a:pt x="552497" y="235584"/>
                  </a:lnTo>
                  <a:lnTo>
                    <a:pt x="532550" y="187307"/>
                  </a:lnTo>
                  <a:lnTo>
                    <a:pt x="532145" y="173720"/>
                  </a:lnTo>
                  <a:lnTo>
                    <a:pt x="533503" y="161538"/>
                  </a:lnTo>
                  <a:lnTo>
                    <a:pt x="557196" y="128142"/>
                  </a:lnTo>
                  <a:lnTo>
                    <a:pt x="563165" y="126999"/>
                  </a:lnTo>
                  <a:lnTo>
                    <a:pt x="599282" y="126999"/>
                  </a:lnTo>
                  <a:lnTo>
                    <a:pt x="599180" y="126843"/>
                  </a:lnTo>
                  <a:lnTo>
                    <a:pt x="593772" y="121411"/>
                  </a:lnTo>
                  <a:lnTo>
                    <a:pt x="587700" y="117413"/>
                  </a:lnTo>
                  <a:lnTo>
                    <a:pt x="581294" y="114950"/>
                  </a:lnTo>
                  <a:lnTo>
                    <a:pt x="574555" y="114036"/>
                  </a:lnTo>
                  <a:close/>
                </a:path>
                <a:path w="756919" h="370839">
                  <a:moveTo>
                    <a:pt x="599282" y="126999"/>
                  </a:moveTo>
                  <a:lnTo>
                    <a:pt x="563165" y="126999"/>
                  </a:lnTo>
                  <a:lnTo>
                    <a:pt x="568753" y="129158"/>
                  </a:lnTo>
                  <a:lnTo>
                    <a:pt x="573960" y="134619"/>
                  </a:lnTo>
                  <a:lnTo>
                    <a:pt x="588174" y="179066"/>
                  </a:lnTo>
                  <a:lnTo>
                    <a:pt x="588327" y="192404"/>
                  </a:lnTo>
                  <a:lnTo>
                    <a:pt x="586599" y="204886"/>
                  </a:lnTo>
                  <a:lnTo>
                    <a:pt x="563673" y="236219"/>
                  </a:lnTo>
                  <a:lnTo>
                    <a:pt x="557704" y="237362"/>
                  </a:lnTo>
                  <a:lnTo>
                    <a:pt x="579695" y="237362"/>
                  </a:lnTo>
                  <a:lnTo>
                    <a:pt x="605680" y="198995"/>
                  </a:lnTo>
                  <a:lnTo>
                    <a:pt x="611256" y="167423"/>
                  </a:lnTo>
                  <a:lnTo>
                    <a:pt x="609520" y="151256"/>
                  </a:lnTo>
                  <a:lnTo>
                    <a:pt x="607060" y="141823"/>
                  </a:lnTo>
                  <a:lnTo>
                    <a:pt x="603599" y="133619"/>
                  </a:lnTo>
                  <a:lnTo>
                    <a:pt x="599282" y="126999"/>
                  </a:lnTo>
                  <a:close/>
                </a:path>
                <a:path w="756919" h="370839">
                  <a:moveTo>
                    <a:pt x="707564" y="0"/>
                  </a:moveTo>
                  <a:lnTo>
                    <a:pt x="667988" y="21240"/>
                  </a:lnTo>
                  <a:lnTo>
                    <a:pt x="648573" y="61499"/>
                  </a:lnTo>
                  <a:lnTo>
                    <a:pt x="643429" y="184276"/>
                  </a:lnTo>
                  <a:lnTo>
                    <a:pt x="642998" y="194770"/>
                  </a:lnTo>
                  <a:lnTo>
                    <a:pt x="642540" y="203787"/>
                  </a:lnTo>
                  <a:lnTo>
                    <a:pt x="641761" y="216280"/>
                  </a:lnTo>
                  <a:lnTo>
                    <a:pt x="640889" y="228345"/>
                  </a:lnTo>
                  <a:lnTo>
                    <a:pt x="662733" y="224027"/>
                  </a:lnTo>
                  <a:lnTo>
                    <a:pt x="664257" y="170433"/>
                  </a:lnTo>
                  <a:lnTo>
                    <a:pt x="673871" y="135254"/>
                  </a:lnTo>
                  <a:lnTo>
                    <a:pt x="665146" y="135254"/>
                  </a:lnTo>
                  <a:lnTo>
                    <a:pt x="667051" y="59562"/>
                  </a:lnTo>
                  <a:lnTo>
                    <a:pt x="683942" y="23875"/>
                  </a:lnTo>
                  <a:lnTo>
                    <a:pt x="702484" y="22605"/>
                  </a:lnTo>
                  <a:lnTo>
                    <a:pt x="705532" y="22351"/>
                  </a:lnTo>
                  <a:lnTo>
                    <a:pt x="707818" y="21843"/>
                  </a:lnTo>
                  <a:lnTo>
                    <a:pt x="712009" y="21081"/>
                  </a:lnTo>
                  <a:lnTo>
                    <a:pt x="715057" y="19303"/>
                  </a:lnTo>
                  <a:lnTo>
                    <a:pt x="718994" y="14350"/>
                  </a:lnTo>
                  <a:lnTo>
                    <a:pt x="719756" y="11810"/>
                  </a:lnTo>
                  <a:lnTo>
                    <a:pt x="719248" y="9016"/>
                  </a:lnTo>
                  <a:lnTo>
                    <a:pt x="718613" y="5841"/>
                  </a:lnTo>
                  <a:lnTo>
                    <a:pt x="716835" y="3555"/>
                  </a:lnTo>
                  <a:lnTo>
                    <a:pt x="714041" y="1904"/>
                  </a:lnTo>
                  <a:lnTo>
                    <a:pt x="711120" y="380"/>
                  </a:lnTo>
                  <a:lnTo>
                    <a:pt x="707564" y="0"/>
                  </a:lnTo>
                  <a:close/>
                </a:path>
                <a:path w="756919" h="370839">
                  <a:moveTo>
                    <a:pt x="730358" y="107441"/>
                  </a:moveTo>
                  <a:lnTo>
                    <a:pt x="705659" y="107441"/>
                  </a:lnTo>
                  <a:lnTo>
                    <a:pt x="707564" y="108584"/>
                  </a:lnTo>
                  <a:lnTo>
                    <a:pt x="708223" y="111886"/>
                  </a:lnTo>
                  <a:lnTo>
                    <a:pt x="708580" y="113791"/>
                  </a:lnTo>
                  <a:lnTo>
                    <a:pt x="708326" y="121284"/>
                  </a:lnTo>
                  <a:lnTo>
                    <a:pt x="707437" y="133984"/>
                  </a:lnTo>
                  <a:lnTo>
                    <a:pt x="705675" y="151890"/>
                  </a:lnTo>
                  <a:lnTo>
                    <a:pt x="704389" y="166354"/>
                  </a:lnTo>
                  <a:lnTo>
                    <a:pt x="703580" y="177365"/>
                  </a:lnTo>
                  <a:lnTo>
                    <a:pt x="703302" y="183641"/>
                  </a:lnTo>
                  <a:lnTo>
                    <a:pt x="703219" y="194309"/>
                  </a:lnTo>
                  <a:lnTo>
                    <a:pt x="703500" y="198627"/>
                  </a:lnTo>
                  <a:lnTo>
                    <a:pt x="715692" y="217804"/>
                  </a:lnTo>
                  <a:lnTo>
                    <a:pt x="719121" y="217042"/>
                  </a:lnTo>
                  <a:lnTo>
                    <a:pt x="723312" y="216280"/>
                  </a:lnTo>
                  <a:lnTo>
                    <a:pt x="728265" y="213232"/>
                  </a:lnTo>
                  <a:lnTo>
                    <a:pt x="733853" y="207898"/>
                  </a:lnTo>
                  <a:lnTo>
                    <a:pt x="739999" y="201709"/>
                  </a:lnTo>
                  <a:lnTo>
                    <a:pt x="742606" y="198627"/>
                  </a:lnTo>
                  <a:lnTo>
                    <a:pt x="728265" y="198627"/>
                  </a:lnTo>
                  <a:lnTo>
                    <a:pt x="727376" y="198373"/>
                  </a:lnTo>
                  <a:lnTo>
                    <a:pt x="726741" y="197738"/>
                  </a:lnTo>
                  <a:lnTo>
                    <a:pt x="725979" y="197103"/>
                  </a:lnTo>
                  <a:lnTo>
                    <a:pt x="725598" y="195960"/>
                  </a:lnTo>
                  <a:lnTo>
                    <a:pt x="725193" y="194309"/>
                  </a:lnTo>
                  <a:lnTo>
                    <a:pt x="724455" y="190372"/>
                  </a:lnTo>
                  <a:lnTo>
                    <a:pt x="724189" y="187092"/>
                  </a:lnTo>
                  <a:lnTo>
                    <a:pt x="724287" y="178688"/>
                  </a:lnTo>
                  <a:lnTo>
                    <a:pt x="724489" y="174821"/>
                  </a:lnTo>
                  <a:lnTo>
                    <a:pt x="725170" y="166100"/>
                  </a:lnTo>
                  <a:lnTo>
                    <a:pt x="726255" y="154211"/>
                  </a:lnTo>
                  <a:lnTo>
                    <a:pt x="728853" y="128045"/>
                  </a:lnTo>
                  <a:lnTo>
                    <a:pt x="729662" y="118792"/>
                  </a:lnTo>
                  <a:lnTo>
                    <a:pt x="730186" y="111420"/>
                  </a:lnTo>
                  <a:lnTo>
                    <a:pt x="730358" y="107441"/>
                  </a:lnTo>
                  <a:close/>
                </a:path>
                <a:path w="756919" h="370839">
                  <a:moveTo>
                    <a:pt x="752014" y="173989"/>
                  </a:moveTo>
                  <a:lnTo>
                    <a:pt x="747569" y="179196"/>
                  </a:lnTo>
                  <a:lnTo>
                    <a:pt x="743886" y="183641"/>
                  </a:lnTo>
                  <a:lnTo>
                    <a:pt x="740965" y="187451"/>
                  </a:lnTo>
                  <a:lnTo>
                    <a:pt x="735631" y="194309"/>
                  </a:lnTo>
                  <a:lnTo>
                    <a:pt x="731694" y="197992"/>
                  </a:lnTo>
                  <a:lnTo>
                    <a:pt x="729408" y="198373"/>
                  </a:lnTo>
                  <a:lnTo>
                    <a:pt x="728265" y="198627"/>
                  </a:lnTo>
                  <a:lnTo>
                    <a:pt x="742606" y="198627"/>
                  </a:lnTo>
                  <a:lnTo>
                    <a:pt x="745870" y="194770"/>
                  </a:lnTo>
                  <a:lnTo>
                    <a:pt x="751480" y="187092"/>
                  </a:lnTo>
                  <a:lnTo>
                    <a:pt x="756840" y="178688"/>
                  </a:lnTo>
                  <a:lnTo>
                    <a:pt x="752014" y="173989"/>
                  </a:lnTo>
                  <a:close/>
                </a:path>
                <a:path w="756919" h="370839">
                  <a:moveTo>
                    <a:pt x="718740" y="84708"/>
                  </a:moveTo>
                  <a:lnTo>
                    <a:pt x="679989" y="114680"/>
                  </a:lnTo>
                  <a:lnTo>
                    <a:pt x="665146" y="135254"/>
                  </a:lnTo>
                  <a:lnTo>
                    <a:pt x="673871" y="135254"/>
                  </a:lnTo>
                  <a:lnTo>
                    <a:pt x="677719" y="129317"/>
                  </a:lnTo>
                  <a:lnTo>
                    <a:pt x="682625" y="123007"/>
                  </a:lnTo>
                  <a:lnTo>
                    <a:pt x="688006" y="117220"/>
                  </a:lnTo>
                  <a:lnTo>
                    <a:pt x="693467" y="111886"/>
                  </a:lnTo>
                  <a:lnTo>
                    <a:pt x="698166" y="108838"/>
                  </a:lnTo>
                  <a:lnTo>
                    <a:pt x="705659" y="107441"/>
                  </a:lnTo>
                  <a:lnTo>
                    <a:pt x="730358" y="107441"/>
                  </a:lnTo>
                  <a:lnTo>
                    <a:pt x="730551" y="102488"/>
                  </a:lnTo>
                  <a:lnTo>
                    <a:pt x="721915" y="85216"/>
                  </a:lnTo>
                  <a:lnTo>
                    <a:pt x="718740" y="847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612519" y="1773758"/>
            <a:ext cx="9615170" cy="167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ndara"/>
                <a:cs typeface="Candara"/>
              </a:rPr>
              <a:t>Biaya</a:t>
            </a:r>
            <a:r>
              <a:rPr sz="1800" spc="-1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Jasa</a:t>
            </a:r>
            <a:r>
              <a:rPr sz="1800" spc="-10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Umum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dinilai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berdasarkan</a:t>
            </a:r>
            <a:r>
              <a:rPr sz="1800" spc="-10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biaya2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yang</a:t>
            </a:r>
            <a:r>
              <a:rPr sz="1800" spc="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dikeluarkan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untuk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pengurusan</a:t>
            </a:r>
            <a:r>
              <a:rPr sz="1800" spc="-6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pekerjaan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jasa</a:t>
            </a:r>
            <a:r>
              <a:rPr sz="1800" spc="-5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atau </a:t>
            </a:r>
            <a:r>
              <a:rPr sz="1800" spc="-37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yang berhubungan dgn kegiatan pekerjaan </a:t>
            </a:r>
            <a:r>
              <a:rPr sz="1800" spc="5" dirty="0">
                <a:latin typeface="Candara"/>
                <a:cs typeface="Candara"/>
              </a:rPr>
              <a:t>jasa, </a:t>
            </a:r>
            <a:r>
              <a:rPr sz="1800" spc="-5" dirty="0">
                <a:latin typeface="Candara"/>
                <a:cs typeface="Candara"/>
              </a:rPr>
              <a:t>misalnya kalibrasi, </a:t>
            </a:r>
            <a:r>
              <a:rPr sz="1800" dirty="0">
                <a:latin typeface="Candara"/>
                <a:cs typeface="Candara"/>
              </a:rPr>
              <a:t>sertifikasi, mob demob, biaya </a:t>
            </a:r>
            <a:r>
              <a:rPr sz="1800" spc="5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listrik, </a:t>
            </a:r>
            <a:r>
              <a:rPr sz="1800" dirty="0">
                <a:latin typeface="Candara"/>
                <a:cs typeface="Candara"/>
              </a:rPr>
              <a:t>biaya </a:t>
            </a:r>
            <a:r>
              <a:rPr sz="1800" spc="5" dirty="0">
                <a:latin typeface="Candara"/>
                <a:cs typeface="Candara"/>
              </a:rPr>
              <a:t>bahan </a:t>
            </a:r>
            <a:r>
              <a:rPr sz="1800" dirty="0">
                <a:latin typeface="Candara"/>
                <a:cs typeface="Candara"/>
              </a:rPr>
              <a:t>bakar </a:t>
            </a:r>
            <a:r>
              <a:rPr sz="1800" spc="5" dirty="0">
                <a:latin typeface="Candara"/>
                <a:cs typeface="Candara"/>
              </a:rPr>
              <a:t>dan </a:t>
            </a:r>
            <a:r>
              <a:rPr sz="1800" dirty="0">
                <a:latin typeface="Candara"/>
                <a:cs typeface="Candara"/>
              </a:rPr>
              <a:t>biaya2 </a:t>
            </a:r>
            <a:r>
              <a:rPr sz="1800" spc="-5" dirty="0">
                <a:latin typeface="Candara"/>
                <a:cs typeface="Candara"/>
              </a:rPr>
              <a:t>lainnya </a:t>
            </a:r>
            <a:r>
              <a:rPr sz="1800" dirty="0">
                <a:latin typeface="Candara"/>
                <a:cs typeface="Candara"/>
              </a:rPr>
              <a:t>yang </a:t>
            </a:r>
            <a:r>
              <a:rPr sz="1800" spc="5" dirty="0">
                <a:latin typeface="Candara"/>
                <a:cs typeface="Candara"/>
              </a:rPr>
              <a:t>tdk </a:t>
            </a:r>
            <a:r>
              <a:rPr sz="1800" dirty="0">
                <a:latin typeface="Candara"/>
                <a:cs typeface="Candara"/>
              </a:rPr>
              <a:t>termasuk dalam biaya material, tenaga kerja </a:t>
            </a:r>
            <a:r>
              <a:rPr sz="1800" spc="5" dirty="0">
                <a:latin typeface="Candara"/>
                <a:cs typeface="Candara"/>
              </a:rPr>
              <a:t> dan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alat kerja.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Candara"/>
              <a:cs typeface="Candara"/>
            </a:endParaRPr>
          </a:p>
          <a:p>
            <a:pPr marL="630555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FFFFFF"/>
                </a:solidFill>
                <a:latin typeface="Candara"/>
                <a:cs typeface="Candara"/>
              </a:rPr>
              <a:t>JASA</a:t>
            </a:r>
            <a:r>
              <a:rPr sz="1800" b="1" spc="-9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ndara"/>
                <a:cs typeface="Candara"/>
              </a:rPr>
              <a:t>UMUM</a:t>
            </a:r>
            <a:endParaRPr sz="1800">
              <a:latin typeface="Candara"/>
              <a:cs typeface="Candar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50891" y="0"/>
            <a:ext cx="4780280" cy="1108710"/>
            <a:chOff x="4850891" y="0"/>
            <a:chExt cx="4780280" cy="110871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5643" y="0"/>
              <a:ext cx="3147822" cy="11087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14232" y="0"/>
              <a:ext cx="916685" cy="110871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20</a:t>
            </a:fld>
            <a:endParaRPr spc="1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896921" y="1641157"/>
            <a:ext cx="3223895" cy="2318385"/>
            <a:chOff x="8896921" y="1641157"/>
            <a:chExt cx="3223895" cy="2318385"/>
          </a:xfrm>
        </p:grpSpPr>
        <p:sp>
          <p:nvSpPr>
            <p:cNvPr id="4" name="object 4"/>
            <p:cNvSpPr/>
            <p:nvPr/>
          </p:nvSpPr>
          <p:spPr>
            <a:xfrm>
              <a:off x="8901683" y="1645920"/>
              <a:ext cx="3214370" cy="2308860"/>
            </a:xfrm>
            <a:custGeom>
              <a:avLst/>
              <a:gdLst/>
              <a:ahLst/>
              <a:cxnLst/>
              <a:rect l="l" t="t" r="r" b="b"/>
              <a:pathLst>
                <a:path w="3214370" h="2308860">
                  <a:moveTo>
                    <a:pt x="3214116" y="0"/>
                  </a:moveTo>
                  <a:lnTo>
                    <a:pt x="0" y="0"/>
                  </a:lnTo>
                  <a:lnTo>
                    <a:pt x="0" y="2308860"/>
                  </a:lnTo>
                  <a:lnTo>
                    <a:pt x="3214116" y="2308860"/>
                  </a:lnTo>
                  <a:lnTo>
                    <a:pt x="3214116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01683" y="1645920"/>
              <a:ext cx="3214370" cy="2308860"/>
            </a:xfrm>
            <a:custGeom>
              <a:avLst/>
              <a:gdLst/>
              <a:ahLst/>
              <a:cxnLst/>
              <a:rect l="l" t="t" r="r" b="b"/>
              <a:pathLst>
                <a:path w="3214370" h="2308860">
                  <a:moveTo>
                    <a:pt x="0" y="2308860"/>
                  </a:moveTo>
                  <a:lnTo>
                    <a:pt x="3214116" y="2308860"/>
                  </a:lnTo>
                  <a:lnTo>
                    <a:pt x="3214116" y="0"/>
                  </a:lnTo>
                  <a:lnTo>
                    <a:pt x="0" y="0"/>
                  </a:lnTo>
                  <a:lnTo>
                    <a:pt x="0" y="2308860"/>
                  </a:lnTo>
                  <a:close/>
                </a:path>
              </a:pathLst>
            </a:custGeom>
            <a:ln w="9525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995918" y="1667713"/>
            <a:ext cx="301244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ndara"/>
                <a:cs typeface="Candara"/>
              </a:rPr>
              <a:t>Biaya </a:t>
            </a:r>
            <a:r>
              <a:rPr sz="1800" b="1" dirty="0">
                <a:latin typeface="Candara"/>
                <a:cs typeface="Candara"/>
              </a:rPr>
              <a:t>Bahan</a:t>
            </a:r>
            <a:r>
              <a:rPr sz="1800" b="1" spc="-3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(Material)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Candara"/>
                <a:cs typeface="Candara"/>
              </a:rPr>
              <a:t>Langsung</a:t>
            </a:r>
            <a:r>
              <a:rPr sz="1800" spc="-5" dirty="0">
                <a:latin typeface="Candara"/>
                <a:cs typeface="Candara"/>
              </a:rPr>
              <a:t>:</a:t>
            </a:r>
            <a:endParaRPr sz="1800">
              <a:latin typeface="Candara"/>
              <a:cs typeface="Candara"/>
            </a:endParaRPr>
          </a:p>
          <a:p>
            <a:pPr marR="5080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Biaya </a:t>
            </a:r>
            <a:r>
              <a:rPr sz="1800" spc="5" dirty="0">
                <a:latin typeface="Candara"/>
                <a:cs typeface="Candara"/>
              </a:rPr>
              <a:t>bahan </a:t>
            </a:r>
            <a:r>
              <a:rPr sz="1800" dirty="0">
                <a:latin typeface="Candara"/>
                <a:cs typeface="Candara"/>
              </a:rPr>
              <a:t>baku yang </a:t>
            </a:r>
            <a:r>
              <a:rPr sz="1800" spc="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digunakan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untuk</a:t>
            </a:r>
            <a:r>
              <a:rPr sz="1800" spc="-55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menghasilkan </a:t>
            </a:r>
            <a:r>
              <a:rPr sz="1800" spc="-37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1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(satu)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satuan</a:t>
            </a:r>
            <a:r>
              <a:rPr sz="1800" spc="-7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produk,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Candara"/>
              <a:cs typeface="Candara"/>
            </a:endParaRPr>
          </a:p>
          <a:p>
            <a:pPr marR="167005">
              <a:lnSpc>
                <a:spcPct val="100000"/>
              </a:lnSpc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andara"/>
                <a:cs typeface="Candara"/>
              </a:rPr>
              <a:t>Contoh</a:t>
            </a:r>
            <a:r>
              <a:rPr sz="1800" spc="-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: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PVC,</a:t>
            </a:r>
            <a:r>
              <a:rPr sz="1800" spc="-2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Tembaga,</a:t>
            </a:r>
            <a:r>
              <a:rPr sz="1800" spc="-2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pada </a:t>
            </a:r>
            <a:r>
              <a:rPr sz="1800" spc="-37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pembuatan</a:t>
            </a:r>
            <a:r>
              <a:rPr sz="1800" spc="-6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Kabel.</a:t>
            </a:r>
            <a:endParaRPr sz="1800">
              <a:latin typeface="Candara"/>
              <a:cs typeface="Candar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7759" y="1293875"/>
            <a:ext cx="8575040" cy="4723130"/>
            <a:chOff x="357759" y="1293875"/>
            <a:chExt cx="8575040" cy="47231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048" y="1293875"/>
              <a:ext cx="8357616" cy="47228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6334" y="1904237"/>
              <a:ext cx="8517890" cy="942340"/>
            </a:xfrm>
            <a:custGeom>
              <a:avLst/>
              <a:gdLst/>
              <a:ahLst/>
              <a:cxnLst/>
              <a:rect l="l" t="t" r="r" b="b"/>
              <a:pathLst>
                <a:path w="8517890" h="942339">
                  <a:moveTo>
                    <a:pt x="0" y="941831"/>
                  </a:moveTo>
                  <a:lnTo>
                    <a:pt x="8517636" y="941831"/>
                  </a:lnTo>
                  <a:lnTo>
                    <a:pt x="8517636" y="0"/>
                  </a:lnTo>
                  <a:lnTo>
                    <a:pt x="0" y="0"/>
                  </a:lnTo>
                  <a:lnTo>
                    <a:pt x="0" y="941831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609844" y="0"/>
            <a:ext cx="4780280" cy="1031240"/>
            <a:chOff x="5609844" y="0"/>
            <a:chExt cx="4780280" cy="103124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9844" y="0"/>
              <a:ext cx="2064257" cy="103098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4596" y="0"/>
              <a:ext cx="3147822" cy="10309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73184" y="0"/>
              <a:ext cx="916685" cy="103098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948298" y="0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21</a:t>
            </a:fld>
            <a:endParaRPr spc="1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186" y="0"/>
            <a:ext cx="9277985" cy="5866130"/>
            <a:chOff x="353186" y="0"/>
            <a:chExt cx="9277985" cy="5866130"/>
          </a:xfrm>
        </p:grpSpPr>
        <p:sp>
          <p:nvSpPr>
            <p:cNvPr id="3" name="object 3"/>
            <p:cNvSpPr/>
            <p:nvPr/>
          </p:nvSpPr>
          <p:spPr>
            <a:xfrm>
              <a:off x="585215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067" y="1143000"/>
              <a:ext cx="8353044" cy="47228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1761" y="2704338"/>
              <a:ext cx="8517890" cy="942340"/>
            </a:xfrm>
            <a:custGeom>
              <a:avLst/>
              <a:gdLst/>
              <a:ahLst/>
              <a:cxnLst/>
              <a:rect l="l" t="t" r="r" b="b"/>
              <a:pathLst>
                <a:path w="8517890" h="942339">
                  <a:moveTo>
                    <a:pt x="0" y="941832"/>
                  </a:moveTo>
                  <a:lnTo>
                    <a:pt x="8517636" y="941832"/>
                  </a:lnTo>
                  <a:lnTo>
                    <a:pt x="8517636" y="0"/>
                  </a:lnTo>
                  <a:lnTo>
                    <a:pt x="0" y="0"/>
                  </a:lnTo>
                  <a:lnTo>
                    <a:pt x="0" y="941832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5644" y="0"/>
              <a:ext cx="3147822" cy="11087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14231" y="0"/>
              <a:ext cx="916685" cy="110871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974835" y="1426463"/>
            <a:ext cx="3104515" cy="3493135"/>
          </a:xfrm>
          <a:prstGeom prst="rect">
            <a:avLst/>
          </a:prstGeom>
          <a:solidFill>
            <a:srgbClr val="FBD4B5"/>
          </a:solidFill>
          <a:ln w="9525">
            <a:solidFill>
              <a:srgbClr val="0000CC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260"/>
              </a:spcBef>
            </a:pPr>
            <a:r>
              <a:rPr sz="1800" b="1" spc="-5" dirty="0">
                <a:latin typeface="Candara"/>
                <a:cs typeface="Candara"/>
              </a:rPr>
              <a:t>Biaya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Tenaga</a:t>
            </a:r>
            <a:r>
              <a:rPr sz="1800" b="1" spc="-15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Kerja</a:t>
            </a:r>
            <a:r>
              <a:rPr sz="1800" b="1" spc="15" dirty="0">
                <a:latin typeface="Candara"/>
                <a:cs typeface="Candara"/>
              </a:rPr>
              <a:t> </a:t>
            </a:r>
            <a:r>
              <a:rPr sz="1800" b="1" spc="-5" dirty="0">
                <a:latin typeface="Candara"/>
                <a:cs typeface="Candara"/>
              </a:rPr>
              <a:t>Langsung</a:t>
            </a:r>
            <a:r>
              <a:rPr sz="1800" spc="-5" dirty="0">
                <a:latin typeface="Candara"/>
                <a:cs typeface="Candara"/>
              </a:rPr>
              <a:t>:</a:t>
            </a:r>
            <a:endParaRPr sz="1800">
              <a:latin typeface="Candara"/>
              <a:cs typeface="Candara"/>
            </a:endParaRPr>
          </a:p>
          <a:p>
            <a:pPr marL="96520" marR="114300">
              <a:lnSpc>
                <a:spcPct val="100000"/>
              </a:lnSpc>
              <a:spcBef>
                <a:spcPts val="580"/>
              </a:spcBef>
            </a:pPr>
            <a:r>
              <a:rPr sz="1800" dirty="0">
                <a:latin typeface="Candara"/>
                <a:cs typeface="Candara"/>
              </a:rPr>
              <a:t>dinilai berdasarkan biaya </a:t>
            </a:r>
            <a:r>
              <a:rPr sz="1800" spc="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tenaga kerja yang digunakan </a:t>
            </a:r>
            <a:r>
              <a:rPr sz="1800" spc="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untuk mengubah </a:t>
            </a:r>
            <a:r>
              <a:rPr sz="1800" spc="5" dirty="0">
                <a:latin typeface="Candara"/>
                <a:cs typeface="Candara"/>
              </a:rPr>
              <a:t>bahan </a:t>
            </a:r>
            <a:r>
              <a:rPr sz="1800" spc="10" dirty="0">
                <a:latin typeface="Candara"/>
                <a:cs typeface="Candara"/>
              </a:rPr>
              <a:t> </a:t>
            </a:r>
            <a:r>
              <a:rPr sz="1800" spc="-5" dirty="0">
                <a:latin typeface="Candara"/>
                <a:cs typeface="Candara"/>
              </a:rPr>
              <a:t>langsung </a:t>
            </a:r>
            <a:r>
              <a:rPr sz="1800" spc="5" dirty="0">
                <a:latin typeface="Candara"/>
                <a:cs typeface="Candara"/>
              </a:rPr>
              <a:t>menjadi barang </a:t>
            </a:r>
            <a:r>
              <a:rPr sz="1800" spc="1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setengah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jadi</a:t>
            </a:r>
            <a:r>
              <a:rPr sz="1800" spc="-7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atau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barang</a:t>
            </a:r>
            <a:r>
              <a:rPr sz="1800" spc="-4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jadi </a:t>
            </a:r>
            <a:r>
              <a:rPr sz="1800" spc="-37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untuk </a:t>
            </a:r>
            <a:r>
              <a:rPr sz="1800" spc="-5" dirty="0">
                <a:latin typeface="Candara"/>
                <a:cs typeface="Candara"/>
              </a:rPr>
              <a:t>menghasilkan </a:t>
            </a:r>
            <a:r>
              <a:rPr sz="1800" dirty="0">
                <a:latin typeface="Candara"/>
                <a:cs typeface="Candara"/>
              </a:rPr>
              <a:t>1 </a:t>
            </a:r>
            <a:r>
              <a:rPr sz="1800" spc="5" dirty="0">
                <a:latin typeface="Candara"/>
                <a:cs typeface="Candara"/>
              </a:rPr>
              <a:t>(satu) </a:t>
            </a:r>
            <a:r>
              <a:rPr sz="1800" spc="1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satuan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produk,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Candara"/>
              <a:cs typeface="Candara"/>
            </a:endParaRPr>
          </a:p>
          <a:p>
            <a:pPr marL="96520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misalnya</a:t>
            </a:r>
            <a:r>
              <a:rPr sz="1800" spc="-1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gaji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operator,</a:t>
            </a:r>
            <a:r>
              <a:rPr sz="1800" spc="-4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gaji</a:t>
            </a:r>
            <a:endParaRPr sz="1800">
              <a:latin typeface="Candara"/>
              <a:cs typeface="Candara"/>
            </a:endParaRPr>
          </a:p>
          <a:p>
            <a:pPr marL="96520">
              <a:lnSpc>
                <a:spcPct val="100000"/>
              </a:lnSpc>
            </a:pPr>
            <a:r>
              <a:rPr sz="1800" i="1" spc="-5" dirty="0">
                <a:latin typeface="Candara"/>
                <a:cs typeface="Candara"/>
              </a:rPr>
              <a:t>welder,</a:t>
            </a:r>
            <a:r>
              <a:rPr sz="1800" i="1" spc="-45" dirty="0">
                <a:latin typeface="Candara"/>
                <a:cs typeface="Candara"/>
              </a:rPr>
              <a:t> </a:t>
            </a:r>
            <a:r>
              <a:rPr sz="1800" i="1" spc="-5" dirty="0">
                <a:latin typeface="Candara"/>
                <a:cs typeface="Candara"/>
              </a:rPr>
              <a:t>dan</a:t>
            </a:r>
            <a:r>
              <a:rPr sz="1800" i="1" spc="-30" dirty="0">
                <a:latin typeface="Candara"/>
                <a:cs typeface="Candara"/>
              </a:rPr>
              <a:t> </a:t>
            </a:r>
            <a:r>
              <a:rPr sz="1800" i="1" spc="-5" dirty="0">
                <a:latin typeface="Candara"/>
                <a:cs typeface="Candara"/>
              </a:rPr>
              <a:t>sebagainya.</a:t>
            </a:r>
            <a:endParaRPr sz="1800">
              <a:latin typeface="Candara"/>
              <a:cs typeface="Candar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22</a:t>
            </a:fld>
            <a:endParaRPr spc="15" dirty="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5483" y="1220724"/>
            <a:ext cx="11621135" cy="4718685"/>
            <a:chOff x="435483" y="1220724"/>
            <a:chExt cx="11621135" cy="4718685"/>
          </a:xfrm>
        </p:grpSpPr>
        <p:sp>
          <p:nvSpPr>
            <p:cNvPr id="3" name="object 3"/>
            <p:cNvSpPr/>
            <p:nvPr/>
          </p:nvSpPr>
          <p:spPr>
            <a:xfrm>
              <a:off x="585216" y="1920240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220724"/>
              <a:ext cx="8353044" cy="471830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4058" y="3682746"/>
              <a:ext cx="8517890" cy="1815464"/>
            </a:xfrm>
            <a:custGeom>
              <a:avLst/>
              <a:gdLst/>
              <a:ahLst/>
              <a:cxnLst/>
              <a:rect l="l" t="t" r="r" b="b"/>
              <a:pathLst>
                <a:path w="8517890" h="1815464">
                  <a:moveTo>
                    <a:pt x="0" y="1815083"/>
                  </a:moveTo>
                  <a:lnTo>
                    <a:pt x="8517636" y="1815083"/>
                  </a:lnTo>
                  <a:lnTo>
                    <a:pt x="8517636" y="0"/>
                  </a:lnTo>
                  <a:lnTo>
                    <a:pt x="0" y="0"/>
                  </a:lnTo>
                  <a:lnTo>
                    <a:pt x="0" y="181508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79408" y="1517904"/>
              <a:ext cx="3072765" cy="4320540"/>
            </a:xfrm>
            <a:custGeom>
              <a:avLst/>
              <a:gdLst/>
              <a:ahLst/>
              <a:cxnLst/>
              <a:rect l="l" t="t" r="r" b="b"/>
              <a:pathLst>
                <a:path w="3072765" h="4320540">
                  <a:moveTo>
                    <a:pt x="3072383" y="0"/>
                  </a:moveTo>
                  <a:lnTo>
                    <a:pt x="0" y="0"/>
                  </a:lnTo>
                  <a:lnTo>
                    <a:pt x="0" y="4320540"/>
                  </a:lnTo>
                  <a:lnTo>
                    <a:pt x="3072383" y="4320540"/>
                  </a:lnTo>
                  <a:lnTo>
                    <a:pt x="3072383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79408" y="1517904"/>
              <a:ext cx="3072765" cy="4320540"/>
            </a:xfrm>
            <a:custGeom>
              <a:avLst/>
              <a:gdLst/>
              <a:ahLst/>
              <a:cxnLst/>
              <a:rect l="l" t="t" r="r" b="b"/>
              <a:pathLst>
                <a:path w="3072765" h="4320540">
                  <a:moveTo>
                    <a:pt x="0" y="4320540"/>
                  </a:moveTo>
                  <a:lnTo>
                    <a:pt x="3072383" y="4320540"/>
                  </a:lnTo>
                  <a:lnTo>
                    <a:pt x="3072383" y="0"/>
                  </a:lnTo>
                  <a:lnTo>
                    <a:pt x="0" y="0"/>
                  </a:lnTo>
                  <a:lnTo>
                    <a:pt x="0" y="43205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979407" y="1517903"/>
            <a:ext cx="3072765" cy="43205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260"/>
              </a:spcBef>
            </a:pPr>
            <a:r>
              <a:rPr sz="1800" b="1" spc="-5" dirty="0">
                <a:latin typeface="Candara"/>
                <a:cs typeface="Candara"/>
              </a:rPr>
              <a:t>Biaya</a:t>
            </a:r>
            <a:r>
              <a:rPr sz="1800" b="1" dirty="0">
                <a:latin typeface="Candara"/>
                <a:cs typeface="Candara"/>
              </a:rPr>
              <a:t> </a:t>
            </a:r>
            <a:r>
              <a:rPr sz="1800" b="1" spc="-5" dirty="0">
                <a:latin typeface="Candara"/>
                <a:cs typeface="Candara"/>
              </a:rPr>
              <a:t>Tidak</a:t>
            </a:r>
            <a:r>
              <a:rPr sz="1800" b="1" spc="-20" dirty="0">
                <a:latin typeface="Candara"/>
                <a:cs typeface="Candara"/>
              </a:rPr>
              <a:t> </a:t>
            </a:r>
            <a:r>
              <a:rPr sz="1800" b="1" spc="-5" dirty="0">
                <a:latin typeface="Candara"/>
                <a:cs typeface="Candara"/>
              </a:rPr>
              <a:t>Langsung</a:t>
            </a:r>
            <a:r>
              <a:rPr sz="1800" b="1" spc="-20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Pabrik</a:t>
            </a:r>
            <a:r>
              <a:rPr sz="1800" dirty="0">
                <a:latin typeface="Candara"/>
                <a:cs typeface="Candara"/>
              </a:rPr>
              <a:t>:</a:t>
            </a:r>
            <a:endParaRPr sz="1800">
              <a:latin typeface="Candara"/>
              <a:cs typeface="Candara"/>
            </a:endParaRPr>
          </a:p>
          <a:p>
            <a:pPr marL="93980" marR="141605">
              <a:lnSpc>
                <a:spcPct val="100000"/>
              </a:lnSpc>
              <a:spcBef>
                <a:spcPts val="580"/>
              </a:spcBef>
            </a:pPr>
            <a:r>
              <a:rPr sz="1800" dirty="0">
                <a:latin typeface="Candara"/>
                <a:cs typeface="Candara"/>
              </a:rPr>
              <a:t>dinilai </a:t>
            </a:r>
            <a:r>
              <a:rPr sz="1800" spc="5" dirty="0">
                <a:latin typeface="Candara"/>
                <a:cs typeface="Candara"/>
              </a:rPr>
              <a:t>berdasarkan </a:t>
            </a:r>
            <a:r>
              <a:rPr sz="1800" b="1" dirty="0">
                <a:latin typeface="Candara"/>
                <a:cs typeface="Candara"/>
              </a:rPr>
              <a:t>biaya- 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spc="-5" dirty="0">
                <a:latin typeface="Candara"/>
                <a:cs typeface="Candara"/>
              </a:rPr>
              <a:t>biaya </a:t>
            </a:r>
            <a:r>
              <a:rPr sz="1800" b="1" dirty="0">
                <a:latin typeface="Candara"/>
                <a:cs typeface="Candara"/>
              </a:rPr>
              <a:t>dari tenaga </a:t>
            </a:r>
            <a:r>
              <a:rPr sz="1800" b="1" spc="-5" dirty="0">
                <a:latin typeface="Candara"/>
                <a:cs typeface="Candara"/>
              </a:rPr>
              <a:t>kerja </a:t>
            </a:r>
            <a:r>
              <a:rPr sz="1800" b="1" dirty="0">
                <a:latin typeface="Candara"/>
                <a:cs typeface="Candara"/>
              </a:rPr>
              <a:t>tidak 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dirty="0">
                <a:latin typeface="Candara"/>
                <a:cs typeface="Candara"/>
              </a:rPr>
              <a:t>langsung</a:t>
            </a:r>
            <a:r>
              <a:rPr sz="1800" dirty="0">
                <a:latin typeface="Candara"/>
                <a:cs typeface="Candara"/>
              </a:rPr>
              <a:t>, </a:t>
            </a:r>
            <a:r>
              <a:rPr sz="1800" b="1" dirty="0">
                <a:latin typeface="Candara"/>
                <a:cs typeface="Candara"/>
              </a:rPr>
              <a:t>mesin/alat </a:t>
            </a:r>
            <a:r>
              <a:rPr sz="1800" b="1" spc="5" dirty="0">
                <a:latin typeface="Candara"/>
                <a:cs typeface="Candara"/>
              </a:rPr>
              <a:t> </a:t>
            </a:r>
            <a:r>
              <a:rPr sz="1800" b="1" spc="-5" dirty="0">
                <a:latin typeface="Candara"/>
                <a:cs typeface="Candara"/>
              </a:rPr>
              <a:t>kerja/fasilitas kerja </a:t>
            </a:r>
            <a:r>
              <a:rPr sz="1800" spc="10" dirty="0">
                <a:latin typeface="Candara"/>
                <a:cs typeface="Candara"/>
              </a:rPr>
              <a:t>dan </a:t>
            </a:r>
            <a:r>
              <a:rPr sz="1800" spc="1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semua </a:t>
            </a:r>
            <a:r>
              <a:rPr sz="1800" b="1" spc="-5" dirty="0">
                <a:latin typeface="Candara"/>
                <a:cs typeface="Candara"/>
              </a:rPr>
              <a:t>biaya pabrikasi </a:t>
            </a:r>
            <a:r>
              <a:rPr sz="1800" b="1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lainnya </a:t>
            </a:r>
            <a:r>
              <a:rPr sz="1800" dirty="0">
                <a:latin typeface="Candara"/>
                <a:cs typeface="Candara"/>
              </a:rPr>
              <a:t>untuk </a:t>
            </a:r>
            <a:r>
              <a:rPr sz="1800" spc="-5" dirty="0">
                <a:latin typeface="Candara"/>
                <a:cs typeface="Candara"/>
              </a:rPr>
              <a:t>menghasilkan </a:t>
            </a:r>
            <a:r>
              <a:rPr sz="1800" dirty="0">
                <a:latin typeface="Candara"/>
                <a:cs typeface="Candara"/>
              </a:rPr>
              <a:t>1 </a:t>
            </a:r>
            <a:r>
              <a:rPr sz="1800" spc="-38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(satu) satuan </a:t>
            </a:r>
            <a:r>
              <a:rPr sz="1800" dirty="0">
                <a:latin typeface="Candara"/>
                <a:cs typeface="Candara"/>
              </a:rPr>
              <a:t>produk yang </a:t>
            </a:r>
            <a:r>
              <a:rPr sz="1800" spc="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biayanya </a:t>
            </a:r>
            <a:r>
              <a:rPr sz="1800" spc="5" dirty="0">
                <a:latin typeface="Candara"/>
                <a:cs typeface="Candara"/>
              </a:rPr>
              <a:t>tidak dapat </a:t>
            </a:r>
            <a:r>
              <a:rPr sz="1800" spc="1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dibebankan </a:t>
            </a:r>
            <a:r>
              <a:rPr sz="1800" spc="-5" dirty="0">
                <a:latin typeface="Candara"/>
                <a:cs typeface="Candara"/>
              </a:rPr>
              <a:t>langsung </a:t>
            </a:r>
            <a:r>
              <a:rPr sz="1800" spc="-15" dirty="0">
                <a:latin typeface="Candara"/>
                <a:cs typeface="Candara"/>
              </a:rPr>
              <a:t>ke </a:t>
            </a:r>
            <a:r>
              <a:rPr sz="1800" spc="-1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dalam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produk</a:t>
            </a:r>
            <a:r>
              <a:rPr sz="1800" spc="-8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tersebut.</a:t>
            </a:r>
            <a:endParaRPr sz="18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Candara"/>
              <a:cs typeface="Candara"/>
            </a:endParaRPr>
          </a:p>
          <a:p>
            <a:pPr marL="93980" marR="227965">
              <a:lnSpc>
                <a:spcPct val="100000"/>
              </a:lnSpc>
            </a:pPr>
            <a:r>
              <a:rPr sz="1800" spc="-5" dirty="0">
                <a:latin typeface="Candara"/>
                <a:cs typeface="Candara"/>
              </a:rPr>
              <a:t>misalnya</a:t>
            </a:r>
            <a:r>
              <a:rPr sz="1800" spc="-3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:</a:t>
            </a:r>
            <a:r>
              <a:rPr sz="1800" spc="5" dirty="0">
                <a:latin typeface="Candara"/>
                <a:cs typeface="Candara"/>
              </a:rPr>
              <a:t> Manajer</a:t>
            </a:r>
            <a:r>
              <a:rPr sz="1800" spc="-70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Produksi, </a:t>
            </a:r>
            <a:r>
              <a:rPr sz="1800" spc="-375" dirty="0">
                <a:latin typeface="Candara"/>
                <a:cs typeface="Candara"/>
              </a:rPr>
              <a:t> </a:t>
            </a:r>
            <a:r>
              <a:rPr sz="1800" dirty="0">
                <a:latin typeface="Candara"/>
                <a:cs typeface="Candara"/>
              </a:rPr>
              <a:t>biaya alat kerja, biaya </a:t>
            </a:r>
            <a:r>
              <a:rPr sz="1800" spc="-5" dirty="0">
                <a:latin typeface="Candara"/>
                <a:cs typeface="Candara"/>
              </a:rPr>
              <a:t>listrik </a:t>
            </a:r>
            <a:r>
              <a:rPr sz="1800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dan</a:t>
            </a:r>
            <a:r>
              <a:rPr sz="1800" spc="-35" dirty="0">
                <a:latin typeface="Candara"/>
                <a:cs typeface="Candara"/>
              </a:rPr>
              <a:t> </a:t>
            </a:r>
            <a:r>
              <a:rPr sz="1800" spc="5" dirty="0">
                <a:latin typeface="Candara"/>
                <a:cs typeface="Candara"/>
              </a:rPr>
              <a:t>sebagainya.</a:t>
            </a:r>
            <a:endParaRPr sz="1800">
              <a:latin typeface="Candara"/>
              <a:cs typeface="Candar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850891" y="0"/>
            <a:ext cx="4780280" cy="1108710"/>
            <a:chOff x="4850891" y="0"/>
            <a:chExt cx="4780280" cy="110871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5643" y="0"/>
              <a:ext cx="3147822" cy="11087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14232" y="0"/>
              <a:ext cx="916685" cy="1108710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0830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04" dirty="0"/>
              <a:t> </a:t>
            </a:r>
            <a:r>
              <a:rPr spc="-45" dirty="0"/>
              <a:t>Manufaktur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23</a:t>
            </a:fld>
            <a:endParaRPr spc="1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73580"/>
            <a:ext cx="12193905" cy="3916679"/>
            <a:chOff x="0" y="1473580"/>
            <a:chExt cx="12193905" cy="3916679"/>
          </a:xfrm>
        </p:grpSpPr>
        <p:sp>
          <p:nvSpPr>
            <p:cNvPr id="3" name="object 3"/>
            <p:cNvSpPr/>
            <p:nvPr/>
          </p:nvSpPr>
          <p:spPr>
            <a:xfrm>
              <a:off x="585216" y="3364991"/>
              <a:ext cx="5504815" cy="425450"/>
            </a:xfrm>
            <a:custGeom>
              <a:avLst/>
              <a:gdLst/>
              <a:ahLst/>
              <a:cxnLst/>
              <a:rect l="l" t="t" r="r" b="b"/>
              <a:pathLst>
                <a:path w="5504815" h="425450">
                  <a:moveTo>
                    <a:pt x="0" y="425196"/>
                  </a:moveTo>
                  <a:lnTo>
                    <a:pt x="5504688" y="425196"/>
                  </a:lnTo>
                  <a:lnTo>
                    <a:pt x="5504688" y="0"/>
                  </a:lnTo>
                  <a:lnTo>
                    <a:pt x="0" y="0"/>
                  </a:lnTo>
                  <a:lnTo>
                    <a:pt x="0" y="425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473580"/>
              <a:ext cx="12193905" cy="3916679"/>
            </a:xfrm>
            <a:custGeom>
              <a:avLst/>
              <a:gdLst/>
              <a:ahLst/>
              <a:cxnLst/>
              <a:rect l="l" t="t" r="r" b="b"/>
              <a:pathLst>
                <a:path w="12193905" h="3916679">
                  <a:moveTo>
                    <a:pt x="10469626" y="1800479"/>
                  </a:moveTo>
                  <a:lnTo>
                    <a:pt x="8639937" y="0"/>
                  </a:lnTo>
                  <a:lnTo>
                    <a:pt x="8592756" y="47955"/>
                  </a:lnTo>
                  <a:lnTo>
                    <a:pt x="8592185" y="47371"/>
                  </a:lnTo>
                  <a:lnTo>
                    <a:pt x="6885508" y="1726819"/>
                  </a:lnTo>
                  <a:lnTo>
                    <a:pt x="0" y="1726819"/>
                  </a:lnTo>
                  <a:lnTo>
                    <a:pt x="0" y="1891411"/>
                  </a:lnTo>
                  <a:lnTo>
                    <a:pt x="6943801" y="1891411"/>
                  </a:lnTo>
                  <a:lnTo>
                    <a:pt x="6948805" y="1896491"/>
                  </a:lnTo>
                  <a:lnTo>
                    <a:pt x="8640127" y="232156"/>
                  </a:lnTo>
                  <a:lnTo>
                    <a:pt x="10239629" y="1806067"/>
                  </a:lnTo>
                  <a:lnTo>
                    <a:pt x="10464038" y="1806067"/>
                  </a:lnTo>
                  <a:lnTo>
                    <a:pt x="10469626" y="1800479"/>
                  </a:lnTo>
                  <a:close/>
                </a:path>
                <a:path w="12193905" h="3916679">
                  <a:moveTo>
                    <a:pt x="12193524" y="2019427"/>
                  </a:moveTo>
                  <a:lnTo>
                    <a:pt x="10319004" y="2019427"/>
                  </a:lnTo>
                  <a:lnTo>
                    <a:pt x="10319004" y="2028342"/>
                  </a:lnTo>
                  <a:lnTo>
                    <a:pt x="10310495" y="2019681"/>
                  </a:lnTo>
                  <a:lnTo>
                    <a:pt x="8619160" y="3684028"/>
                  </a:lnTo>
                  <a:lnTo>
                    <a:pt x="7019671" y="2110105"/>
                  </a:lnTo>
                  <a:lnTo>
                    <a:pt x="6795262" y="2110105"/>
                  </a:lnTo>
                  <a:lnTo>
                    <a:pt x="6789801" y="2115693"/>
                  </a:lnTo>
                  <a:lnTo>
                    <a:pt x="8619363" y="3916172"/>
                  </a:lnTo>
                  <a:lnTo>
                    <a:pt x="8666531" y="3868229"/>
                  </a:lnTo>
                  <a:lnTo>
                    <a:pt x="8667115" y="3868801"/>
                  </a:lnTo>
                  <a:lnTo>
                    <a:pt x="10379202" y="2184019"/>
                  </a:lnTo>
                  <a:lnTo>
                    <a:pt x="12193524" y="2184019"/>
                  </a:lnTo>
                  <a:lnTo>
                    <a:pt x="12193524" y="2019427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5216" y="1920239"/>
            <a:ext cx="5504815" cy="1280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6235" rIns="0" bIns="0" rtlCol="0">
            <a:spAutoFit/>
          </a:bodyPr>
          <a:lstStyle/>
          <a:p>
            <a:pPr marL="665480">
              <a:lnSpc>
                <a:spcPct val="100000"/>
              </a:lnSpc>
              <a:spcBef>
                <a:spcPts val="2805"/>
              </a:spcBef>
            </a:pPr>
            <a:r>
              <a:rPr sz="4800" spc="-5" dirty="0">
                <a:solidFill>
                  <a:srgbClr val="006FC0"/>
                </a:solidFill>
                <a:latin typeface="Calibri"/>
                <a:cs typeface="Calibri"/>
              </a:rPr>
              <a:t>ASPEK</a:t>
            </a:r>
            <a:r>
              <a:rPr sz="48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800" spc="-45" dirty="0">
                <a:solidFill>
                  <a:srgbClr val="006FC0"/>
                </a:solidFill>
                <a:latin typeface="Calibri"/>
                <a:cs typeface="Calibri"/>
              </a:rPr>
              <a:t>PERAKITAN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24</a:t>
            </a:fld>
            <a:endParaRPr spc="1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06724" y="755073"/>
            <a:ext cx="41910" cy="41910"/>
            <a:chOff x="2506724" y="755073"/>
            <a:chExt cx="41910" cy="41910"/>
          </a:xfrm>
        </p:grpSpPr>
        <p:sp>
          <p:nvSpPr>
            <p:cNvPr id="3" name="object 3"/>
            <p:cNvSpPr/>
            <p:nvPr/>
          </p:nvSpPr>
          <p:spPr>
            <a:xfrm>
              <a:off x="2510908" y="759257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5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06724" y="755073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90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10908" y="76762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06724" y="763442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5" h="8890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0908" y="77599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06724" y="771811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90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10908" y="78436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06713" y="78018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5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0" y="16738"/>
                  </a:lnTo>
                  <a:lnTo>
                    <a:pt x="8369" y="16738"/>
                  </a:lnTo>
                  <a:lnTo>
                    <a:pt x="8369" y="8369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506724" y="931326"/>
            <a:ext cx="75565" cy="75565"/>
            <a:chOff x="2506724" y="931326"/>
            <a:chExt cx="75565" cy="75565"/>
          </a:xfrm>
        </p:grpSpPr>
        <p:sp>
          <p:nvSpPr>
            <p:cNvPr id="12" name="object 12"/>
            <p:cNvSpPr/>
            <p:nvPr/>
          </p:nvSpPr>
          <p:spPr>
            <a:xfrm>
              <a:off x="2510908" y="935510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6947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06724" y="931326"/>
              <a:ext cx="75565" cy="8890"/>
            </a:xfrm>
            <a:custGeom>
              <a:avLst/>
              <a:gdLst/>
              <a:ahLst/>
              <a:cxnLst/>
              <a:rect l="l" t="t" r="r" b="b"/>
              <a:pathLst>
                <a:path w="75564" h="8890">
                  <a:moveTo>
                    <a:pt x="7531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75315" y="8369"/>
                  </a:lnTo>
                  <a:lnTo>
                    <a:pt x="7531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10908" y="943879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5">
                  <a:moveTo>
                    <a:pt x="0" y="0"/>
                  </a:moveTo>
                  <a:lnTo>
                    <a:pt x="5857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06724" y="939695"/>
              <a:ext cx="67310" cy="8890"/>
            </a:xfrm>
            <a:custGeom>
              <a:avLst/>
              <a:gdLst/>
              <a:ahLst/>
              <a:cxnLst/>
              <a:rect l="l" t="t" r="r" b="b"/>
              <a:pathLst>
                <a:path w="67310" h="8890">
                  <a:moveTo>
                    <a:pt x="66947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66947" y="8369"/>
                  </a:lnTo>
                  <a:lnTo>
                    <a:pt x="6694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0908" y="952248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10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06724" y="948064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5" h="8890">
                  <a:moveTo>
                    <a:pt x="5857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8578" y="8369"/>
                  </a:lnTo>
                  <a:lnTo>
                    <a:pt x="5857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10908" y="960617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842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06724" y="956433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90">
                  <a:moveTo>
                    <a:pt x="50210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0210" y="8369"/>
                  </a:lnTo>
                  <a:lnTo>
                    <a:pt x="5021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10908" y="968987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5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06724" y="964802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90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10908" y="97735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06724" y="973171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5" h="8890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10908" y="98572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06724" y="981540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90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10908" y="99409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06713" y="98991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4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0" y="16738"/>
                  </a:lnTo>
                  <a:lnTo>
                    <a:pt x="8369" y="16738"/>
                  </a:lnTo>
                  <a:lnTo>
                    <a:pt x="8369" y="8369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2506724" y="1140888"/>
            <a:ext cx="75565" cy="75565"/>
            <a:chOff x="2506724" y="1140888"/>
            <a:chExt cx="75565" cy="75565"/>
          </a:xfrm>
        </p:grpSpPr>
        <p:sp>
          <p:nvSpPr>
            <p:cNvPr id="29" name="object 29"/>
            <p:cNvSpPr/>
            <p:nvPr/>
          </p:nvSpPr>
          <p:spPr>
            <a:xfrm>
              <a:off x="2510908" y="1145072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6947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06724" y="1140888"/>
              <a:ext cx="75565" cy="8890"/>
            </a:xfrm>
            <a:custGeom>
              <a:avLst/>
              <a:gdLst/>
              <a:ahLst/>
              <a:cxnLst/>
              <a:rect l="l" t="t" r="r" b="b"/>
              <a:pathLst>
                <a:path w="75564" h="8890">
                  <a:moveTo>
                    <a:pt x="7531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75315" y="8369"/>
                  </a:lnTo>
                  <a:lnTo>
                    <a:pt x="7531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10908" y="1153441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5">
                  <a:moveTo>
                    <a:pt x="0" y="0"/>
                  </a:moveTo>
                  <a:lnTo>
                    <a:pt x="5857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06724" y="1149257"/>
              <a:ext cx="67310" cy="8890"/>
            </a:xfrm>
            <a:custGeom>
              <a:avLst/>
              <a:gdLst/>
              <a:ahLst/>
              <a:cxnLst/>
              <a:rect l="l" t="t" r="r" b="b"/>
              <a:pathLst>
                <a:path w="67310" h="8890">
                  <a:moveTo>
                    <a:pt x="66947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66947" y="8369"/>
                  </a:lnTo>
                  <a:lnTo>
                    <a:pt x="6694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510908" y="1161810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10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06724" y="1157626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5" h="8890">
                  <a:moveTo>
                    <a:pt x="5857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8578" y="8369"/>
                  </a:lnTo>
                  <a:lnTo>
                    <a:pt x="5857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10908" y="1170179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842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06724" y="1165995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90">
                  <a:moveTo>
                    <a:pt x="50210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0210" y="8369"/>
                  </a:lnTo>
                  <a:lnTo>
                    <a:pt x="5021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10908" y="1178549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5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506724" y="1174364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90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10908" y="1186918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06724" y="1182733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5" h="8890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10908" y="119528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06724" y="1191102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90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10908" y="120365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06713" y="119947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4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0" y="16738"/>
                  </a:lnTo>
                  <a:lnTo>
                    <a:pt x="8369" y="16738"/>
                  </a:lnTo>
                  <a:lnTo>
                    <a:pt x="8369" y="8369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2506724" y="1350115"/>
            <a:ext cx="75565" cy="76200"/>
            <a:chOff x="2506724" y="1350115"/>
            <a:chExt cx="75565" cy="76200"/>
          </a:xfrm>
        </p:grpSpPr>
        <p:sp>
          <p:nvSpPr>
            <p:cNvPr id="46" name="object 46"/>
            <p:cNvSpPr/>
            <p:nvPr/>
          </p:nvSpPr>
          <p:spPr>
            <a:xfrm>
              <a:off x="2510908" y="1354300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6947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506724" y="1350115"/>
              <a:ext cx="75565" cy="8890"/>
            </a:xfrm>
            <a:custGeom>
              <a:avLst/>
              <a:gdLst/>
              <a:ahLst/>
              <a:cxnLst/>
              <a:rect l="l" t="t" r="r" b="b"/>
              <a:pathLst>
                <a:path w="75564" h="8890">
                  <a:moveTo>
                    <a:pt x="7531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75315" y="8369"/>
                  </a:lnTo>
                  <a:lnTo>
                    <a:pt x="7531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10908" y="1362669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5">
                  <a:moveTo>
                    <a:pt x="0" y="0"/>
                  </a:moveTo>
                  <a:lnTo>
                    <a:pt x="5857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06724" y="1358484"/>
              <a:ext cx="67310" cy="8890"/>
            </a:xfrm>
            <a:custGeom>
              <a:avLst/>
              <a:gdLst/>
              <a:ahLst/>
              <a:cxnLst/>
              <a:rect l="l" t="t" r="r" b="b"/>
              <a:pathLst>
                <a:path w="67310" h="8890">
                  <a:moveTo>
                    <a:pt x="66947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66947" y="8369"/>
                  </a:lnTo>
                  <a:lnTo>
                    <a:pt x="6694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510908" y="1371038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10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506724" y="1366853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5" h="8890">
                  <a:moveTo>
                    <a:pt x="5857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8578" y="8369"/>
                  </a:lnTo>
                  <a:lnTo>
                    <a:pt x="5857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510908" y="1379407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842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06724" y="1375222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90">
                  <a:moveTo>
                    <a:pt x="50210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0210" y="8369"/>
                  </a:lnTo>
                  <a:lnTo>
                    <a:pt x="5021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510908" y="1387776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5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506724" y="1383675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90">
                  <a:moveTo>
                    <a:pt x="41842" y="0"/>
                  </a:moveTo>
                  <a:lnTo>
                    <a:pt x="0" y="0"/>
                  </a:lnTo>
                  <a:lnTo>
                    <a:pt x="0" y="8787"/>
                  </a:lnTo>
                  <a:lnTo>
                    <a:pt x="41842" y="8787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510908" y="1396647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506724" y="1392463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5" h="8890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510908" y="140501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506724" y="1400832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90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10908" y="141338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06713" y="1409204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4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0" y="16738"/>
                  </a:lnTo>
                  <a:lnTo>
                    <a:pt x="8369" y="16738"/>
                  </a:lnTo>
                  <a:lnTo>
                    <a:pt x="8369" y="8369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2506724" y="1559844"/>
            <a:ext cx="75565" cy="75565"/>
            <a:chOff x="2506724" y="1559844"/>
            <a:chExt cx="75565" cy="75565"/>
          </a:xfrm>
        </p:grpSpPr>
        <p:sp>
          <p:nvSpPr>
            <p:cNvPr id="63" name="object 63"/>
            <p:cNvSpPr/>
            <p:nvPr/>
          </p:nvSpPr>
          <p:spPr>
            <a:xfrm>
              <a:off x="2510908" y="1564029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6947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06724" y="1559844"/>
              <a:ext cx="75565" cy="8890"/>
            </a:xfrm>
            <a:custGeom>
              <a:avLst/>
              <a:gdLst/>
              <a:ahLst/>
              <a:cxnLst/>
              <a:rect l="l" t="t" r="r" b="b"/>
              <a:pathLst>
                <a:path w="75564" h="8890">
                  <a:moveTo>
                    <a:pt x="7531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75315" y="8369"/>
                  </a:lnTo>
                  <a:lnTo>
                    <a:pt x="7531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510908" y="1572398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5">
                  <a:moveTo>
                    <a:pt x="0" y="0"/>
                  </a:moveTo>
                  <a:lnTo>
                    <a:pt x="5857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506724" y="1568213"/>
              <a:ext cx="67310" cy="8890"/>
            </a:xfrm>
            <a:custGeom>
              <a:avLst/>
              <a:gdLst/>
              <a:ahLst/>
              <a:cxnLst/>
              <a:rect l="l" t="t" r="r" b="b"/>
              <a:pathLst>
                <a:path w="67310" h="8890">
                  <a:moveTo>
                    <a:pt x="66947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66947" y="8369"/>
                  </a:lnTo>
                  <a:lnTo>
                    <a:pt x="6694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10908" y="1580767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10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06724" y="1576583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5" h="8890">
                  <a:moveTo>
                    <a:pt x="5857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8578" y="8369"/>
                  </a:lnTo>
                  <a:lnTo>
                    <a:pt x="5857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510908" y="1589136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842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506724" y="1584952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90">
                  <a:moveTo>
                    <a:pt x="50210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0210" y="8369"/>
                  </a:lnTo>
                  <a:lnTo>
                    <a:pt x="5021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10908" y="1597505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5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06724" y="1593321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90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510908" y="1605874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506724" y="1601690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5" h="8890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510908" y="1614244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506724" y="1610059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90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510908" y="162261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06713" y="161843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4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0" y="16738"/>
                  </a:lnTo>
                  <a:lnTo>
                    <a:pt x="8369" y="16738"/>
                  </a:lnTo>
                  <a:lnTo>
                    <a:pt x="8369" y="8369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2506724" y="1769406"/>
            <a:ext cx="75565" cy="75565"/>
            <a:chOff x="2506724" y="1769406"/>
            <a:chExt cx="75565" cy="75565"/>
          </a:xfrm>
        </p:grpSpPr>
        <p:sp>
          <p:nvSpPr>
            <p:cNvPr id="80" name="object 80"/>
            <p:cNvSpPr/>
            <p:nvPr/>
          </p:nvSpPr>
          <p:spPr>
            <a:xfrm>
              <a:off x="2510908" y="1773591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6947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506724" y="1769406"/>
              <a:ext cx="75565" cy="8890"/>
            </a:xfrm>
            <a:custGeom>
              <a:avLst/>
              <a:gdLst/>
              <a:ahLst/>
              <a:cxnLst/>
              <a:rect l="l" t="t" r="r" b="b"/>
              <a:pathLst>
                <a:path w="75564" h="8889">
                  <a:moveTo>
                    <a:pt x="7531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75315" y="8369"/>
                  </a:lnTo>
                  <a:lnTo>
                    <a:pt x="7531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510908" y="1781960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5">
                  <a:moveTo>
                    <a:pt x="0" y="0"/>
                  </a:moveTo>
                  <a:lnTo>
                    <a:pt x="5857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506724" y="1777776"/>
              <a:ext cx="67310" cy="8890"/>
            </a:xfrm>
            <a:custGeom>
              <a:avLst/>
              <a:gdLst/>
              <a:ahLst/>
              <a:cxnLst/>
              <a:rect l="l" t="t" r="r" b="b"/>
              <a:pathLst>
                <a:path w="67310" h="8889">
                  <a:moveTo>
                    <a:pt x="66947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66947" y="8369"/>
                  </a:lnTo>
                  <a:lnTo>
                    <a:pt x="6694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510908" y="1790329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10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506724" y="1786145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5" h="8889">
                  <a:moveTo>
                    <a:pt x="5857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8578" y="8369"/>
                  </a:lnTo>
                  <a:lnTo>
                    <a:pt x="5857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510908" y="1798698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842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506724" y="1794514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89">
                  <a:moveTo>
                    <a:pt x="50210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0210" y="8369"/>
                  </a:lnTo>
                  <a:lnTo>
                    <a:pt x="50210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510908" y="1807067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5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506724" y="1802883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89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510908" y="181543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506724" y="1811252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5" h="8889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510908" y="182380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506724" y="1819621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89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510908" y="183217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506713" y="1827999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4" h="17144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0" y="16738"/>
                  </a:lnTo>
                  <a:lnTo>
                    <a:pt x="8369" y="16738"/>
                  </a:lnTo>
                  <a:lnTo>
                    <a:pt x="8369" y="8369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8771814" y="2238912"/>
            <a:ext cx="41910" cy="41910"/>
            <a:chOff x="8771814" y="2238912"/>
            <a:chExt cx="41910" cy="41910"/>
          </a:xfrm>
        </p:grpSpPr>
        <p:sp>
          <p:nvSpPr>
            <p:cNvPr id="97" name="object 97"/>
            <p:cNvSpPr/>
            <p:nvPr/>
          </p:nvSpPr>
          <p:spPr>
            <a:xfrm>
              <a:off x="8775998" y="2243097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4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771814" y="2238912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09" h="8889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784366" y="225146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780182" y="2247282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4" h="8889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792735" y="225983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788550" y="2255651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89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801103" y="226820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796909" y="2264028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8369" y="8369"/>
                  </a:lnTo>
                  <a:lnTo>
                    <a:pt x="8369" y="16738"/>
                  </a:lnTo>
                  <a:lnTo>
                    <a:pt x="16738" y="16738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5" name="object 105"/>
          <p:cNvGraphicFramePr>
            <a:graphicFrameLocks noGrp="1"/>
          </p:cNvGraphicFramePr>
          <p:nvPr/>
        </p:nvGraphicFramePr>
        <p:xfrm>
          <a:off x="379475" y="700678"/>
          <a:ext cx="9561194" cy="5418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7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8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8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4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79318">
                <a:tc gridSpan="7"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70"/>
                        </a:spcBef>
                        <a:tabLst>
                          <a:tab pos="1871345" algn="l"/>
                          <a:tab pos="2147570" algn="l"/>
                        </a:tabLst>
                      </a:pPr>
                      <a:r>
                        <a:rPr sz="1150" b="1" spc="20" dirty="0">
                          <a:latin typeface="Calibri"/>
                          <a:cs typeface="Calibri"/>
                        </a:rPr>
                        <a:t>Perusahaan	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0</a:t>
                      </a:r>
                      <a:endParaRPr sz="1150">
                        <a:latin typeface="Calibri"/>
                        <a:cs typeface="Calibri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1871345" algn="l"/>
                          <a:tab pos="2147570" algn="l"/>
                        </a:tabLst>
                      </a:pPr>
                      <a:r>
                        <a:rPr sz="1150" b="1" spc="15" dirty="0">
                          <a:latin typeface="Calibri"/>
                          <a:cs typeface="Calibri"/>
                        </a:rPr>
                        <a:t>Alamat	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0</a:t>
                      </a:r>
                      <a:endParaRPr sz="1150">
                        <a:latin typeface="Calibri"/>
                        <a:cs typeface="Calibri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1871345" algn="l"/>
                          <a:tab pos="2147570" algn="l"/>
                        </a:tabLst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Merk	:	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0</a:t>
                      </a:r>
                      <a:endParaRPr sz="1150">
                        <a:latin typeface="Calibri"/>
                        <a:cs typeface="Calibri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1871345" algn="l"/>
                          <a:tab pos="2147570" algn="l"/>
                        </a:tabLst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Jenis</a:t>
                      </a:r>
                      <a:r>
                        <a:rPr sz="11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Kendaraan	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0</a:t>
                      </a:r>
                      <a:endParaRPr sz="1150">
                        <a:latin typeface="Calibri"/>
                        <a:cs typeface="Calibri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1871345" algn="l"/>
                          <a:tab pos="2147570" algn="l"/>
                        </a:tabLst>
                      </a:pPr>
                      <a:r>
                        <a:rPr sz="1150" b="1" spc="10" dirty="0">
                          <a:latin typeface="Calibri"/>
                          <a:cs typeface="Calibri"/>
                        </a:rPr>
                        <a:t>Tipe</a:t>
                      </a:r>
                      <a:r>
                        <a:rPr sz="11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25" dirty="0">
                          <a:latin typeface="Calibri"/>
                          <a:cs typeface="Calibri"/>
                        </a:rPr>
                        <a:t>Produk	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0</a:t>
                      </a:r>
                      <a:endParaRPr sz="1150">
                        <a:latin typeface="Calibri"/>
                        <a:cs typeface="Calibri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  <a:spcBef>
                          <a:spcPts val="270"/>
                        </a:spcBef>
                        <a:tabLst>
                          <a:tab pos="1871345" algn="l"/>
                          <a:tab pos="2147570" algn="l"/>
                        </a:tabLst>
                      </a:pPr>
                      <a:r>
                        <a:rPr sz="1150" b="1" spc="25" dirty="0">
                          <a:latin typeface="Calibri"/>
                          <a:cs typeface="Calibri"/>
                        </a:rPr>
                        <a:t>Standar	</a:t>
                      </a:r>
                      <a:r>
                        <a:rPr sz="1150" b="1" spc="10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150" b="1" spc="20" dirty="0">
                          <a:latin typeface="Calibri"/>
                          <a:cs typeface="Calibri"/>
                        </a:rPr>
                        <a:t>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7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300" b="1" spc="-5" dirty="0">
                          <a:latin typeface="Calibri"/>
                          <a:cs typeface="Calibri"/>
                        </a:rPr>
                        <a:t>URAIAN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300" b="1" spc="5" dirty="0">
                          <a:latin typeface="Arial"/>
                          <a:cs typeface="Arial"/>
                        </a:rPr>
                        <a:t>TKDN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361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3845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Kriteria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361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137795">
                        <a:lnSpc>
                          <a:spcPct val="100000"/>
                        </a:lnSpc>
                      </a:pPr>
                      <a:r>
                        <a:rPr sz="1300" b="1" spc="-20" dirty="0">
                          <a:latin typeface="Arial"/>
                          <a:cs typeface="Arial"/>
                        </a:rPr>
                        <a:t>Nilai</a:t>
                      </a:r>
                      <a:r>
                        <a:rPr sz="13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TKDN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66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6379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2021-2023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543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(Bobot</a:t>
                      </a:r>
                      <a:r>
                        <a:rPr sz="13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20%)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2024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3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dst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R="381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(Bobot</a:t>
                      </a:r>
                      <a:r>
                        <a:rPr sz="13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12%)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625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30" dirty="0">
                          <a:latin typeface="Arial"/>
                          <a:cs typeface="Arial"/>
                        </a:rPr>
                        <a:t>Ada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87630" indent="-67310">
                        <a:lnSpc>
                          <a:spcPct val="110000"/>
                        </a:lnSpc>
                        <a:spcBef>
                          <a:spcPts val="355"/>
                        </a:spcBef>
                      </a:pPr>
                      <a:r>
                        <a:rPr sz="1300" b="1" spc="4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300" b="1" spc="-4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k  </a:t>
                      </a:r>
                      <a:r>
                        <a:rPr sz="1300" b="1" spc="-30" dirty="0">
                          <a:latin typeface="Arial"/>
                          <a:cs typeface="Arial"/>
                        </a:rPr>
                        <a:t>Ada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622">
                <a:tc rowSpan="4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dirty="0">
                          <a:latin typeface="Arial MT"/>
                          <a:cs typeface="Arial MT"/>
                        </a:rPr>
                        <a:t>I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b="1" spc="5" dirty="0">
                          <a:latin typeface="Calibri"/>
                          <a:cs typeface="Calibri"/>
                        </a:rPr>
                        <a:t>Tenaga</a:t>
                      </a:r>
                      <a:r>
                        <a:rPr sz="13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latin typeface="Calibri"/>
                          <a:cs typeface="Calibri"/>
                        </a:rPr>
                        <a:t>Kerja</a:t>
                      </a:r>
                      <a:r>
                        <a:rPr sz="13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5" dirty="0">
                          <a:latin typeface="Calibri"/>
                          <a:cs typeface="Calibri"/>
                        </a:rPr>
                        <a:t>Langsung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15" dirty="0">
                          <a:latin typeface="Calibri"/>
                          <a:cs typeface="Calibri"/>
                        </a:rPr>
                        <a:t>Jumlah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Tenaga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kerja</a:t>
                      </a:r>
                      <a:r>
                        <a:rPr sz="13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13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negeri</a:t>
                      </a:r>
                      <a:r>
                        <a:rPr sz="13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13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80%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495"/>
                        </a:lnSpc>
                        <a:spcBef>
                          <a:spcPts val="780"/>
                        </a:spcBef>
                      </a:pPr>
                      <a:r>
                        <a:rPr sz="1300" dirty="0">
                          <a:latin typeface="Arial MT"/>
                          <a:cs typeface="Arial MT"/>
                        </a:rPr>
                        <a:t>10%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5" dirty="0">
                          <a:latin typeface="Arial MT"/>
                          <a:cs typeface="Arial MT"/>
                        </a:rPr>
                        <a:t>6%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-5" dirty="0">
                          <a:latin typeface="Arial MT"/>
                          <a:cs typeface="Arial MT"/>
                        </a:rPr>
                        <a:t>FALSE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6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15" dirty="0">
                          <a:latin typeface="Calibri"/>
                          <a:cs typeface="Calibri"/>
                        </a:rPr>
                        <a:t>Jumlah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Tenaga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kerja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13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negeri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50%-80%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5"/>
                        </a:lnSpc>
                        <a:spcBef>
                          <a:spcPts val="775"/>
                        </a:spcBef>
                      </a:pPr>
                      <a:r>
                        <a:rPr sz="1300" spc="5" dirty="0">
                          <a:latin typeface="Arial MT"/>
                          <a:cs typeface="Arial MT"/>
                        </a:rPr>
                        <a:t>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84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5" dirty="0">
                          <a:latin typeface="Arial MT"/>
                          <a:cs typeface="Arial MT"/>
                        </a:rPr>
                        <a:t>3%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15" dirty="0">
                          <a:latin typeface="Calibri"/>
                          <a:cs typeface="Calibri"/>
                        </a:rPr>
                        <a:t>Jumlah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Tenaga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kerja</a:t>
                      </a:r>
                      <a:r>
                        <a:rPr sz="13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5" dirty="0">
                          <a:latin typeface="Calibri"/>
                          <a:cs typeface="Calibri"/>
                        </a:rPr>
                        <a:t>dalam</a:t>
                      </a:r>
                      <a:r>
                        <a:rPr sz="13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negeri</a:t>
                      </a:r>
                      <a:r>
                        <a:rPr sz="13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&lt;</a:t>
                      </a:r>
                      <a:r>
                        <a:rPr sz="13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50%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5"/>
                        </a:lnSpc>
                        <a:spcBef>
                          <a:spcPts val="780"/>
                        </a:spcBef>
                      </a:pPr>
                      <a:r>
                        <a:rPr sz="1300" spc="5" dirty="0">
                          <a:latin typeface="Arial MT"/>
                          <a:cs typeface="Arial MT"/>
                        </a:rPr>
                        <a:t>0%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300" spc="5" dirty="0">
                          <a:latin typeface="Arial MT"/>
                          <a:cs typeface="Arial MT"/>
                        </a:rPr>
                        <a:t>0%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8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622">
                <a:tc rowSpan="5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30" dirty="0">
                          <a:latin typeface="Arial MT"/>
                          <a:cs typeface="Arial MT"/>
                        </a:rPr>
                        <a:t>II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b="1" spc="5" dirty="0">
                          <a:latin typeface="Calibri"/>
                          <a:cs typeface="Calibri"/>
                        </a:rPr>
                        <a:t>Alat </a:t>
                      </a:r>
                      <a:r>
                        <a:rPr sz="1300" b="1" dirty="0">
                          <a:latin typeface="Calibri"/>
                          <a:cs typeface="Calibri"/>
                        </a:rPr>
                        <a:t>Kerja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15" dirty="0">
                          <a:latin typeface="Calibri"/>
                          <a:cs typeface="Calibri"/>
                        </a:rPr>
                        <a:t>Penyambungan</a:t>
                      </a:r>
                      <a:r>
                        <a:rPr sz="13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rangka,</a:t>
                      </a:r>
                      <a:r>
                        <a:rPr sz="13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5" dirty="0">
                          <a:latin typeface="Calibri"/>
                          <a:cs typeface="Calibri"/>
                        </a:rPr>
                        <a:t>body dan</a:t>
                      </a:r>
                      <a:r>
                        <a:rPr sz="13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5" dirty="0">
                          <a:latin typeface="Calibri"/>
                          <a:cs typeface="Calibri"/>
                        </a:rPr>
                        <a:t>/atau</a:t>
                      </a:r>
                      <a:r>
                        <a:rPr sz="13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chasis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95"/>
                        </a:lnSpc>
                        <a:spcBef>
                          <a:spcPts val="78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2,5%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95"/>
                        </a:lnSpc>
                        <a:spcBef>
                          <a:spcPts val="78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1,5%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-5" dirty="0">
                          <a:latin typeface="Arial MT"/>
                          <a:cs typeface="Arial MT"/>
                        </a:rPr>
                        <a:t>FALSE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10" dirty="0">
                          <a:latin typeface="Calibri"/>
                          <a:cs typeface="Calibri"/>
                        </a:rPr>
                        <a:t>Pengecatan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95"/>
                        </a:lnSpc>
                        <a:spcBef>
                          <a:spcPts val="78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2,5%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495"/>
                        </a:lnSpc>
                        <a:spcBef>
                          <a:spcPts val="78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1,5%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-5" dirty="0">
                          <a:latin typeface="Arial MT"/>
                          <a:cs typeface="Arial MT"/>
                        </a:rPr>
                        <a:t>FALSE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91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10" dirty="0">
                          <a:latin typeface="Calibri"/>
                          <a:cs typeface="Calibri"/>
                        </a:rPr>
                        <a:t>Perakitan</a:t>
                      </a:r>
                      <a:r>
                        <a:rPr sz="13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komponen</a:t>
                      </a:r>
                      <a:r>
                        <a:rPr sz="13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utama</a:t>
                      </a:r>
                      <a:r>
                        <a:rPr sz="13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5" dirty="0">
                          <a:latin typeface="Calibri"/>
                          <a:cs typeface="Calibri"/>
                        </a:rPr>
                        <a:t>pendukung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jadi</a:t>
                      </a:r>
                      <a:r>
                        <a:rPr sz="13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kendaraan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500"/>
                        </a:lnSpc>
                        <a:spcBef>
                          <a:spcPts val="78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2,5%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500"/>
                        </a:lnSpc>
                        <a:spcBef>
                          <a:spcPts val="78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1,5%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-5" dirty="0">
                          <a:latin typeface="Arial MT"/>
                          <a:cs typeface="Arial MT"/>
                        </a:rPr>
                        <a:t>FALSE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7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300" spc="15" dirty="0">
                          <a:latin typeface="Calibri"/>
                          <a:cs typeface="Calibri"/>
                        </a:rPr>
                        <a:t>Pengujian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2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13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Pengendalian</a:t>
                      </a:r>
                      <a:r>
                        <a:rPr sz="13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Mutu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535"/>
                        </a:lnSpc>
                        <a:spcBef>
                          <a:spcPts val="71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2,5%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535"/>
                        </a:lnSpc>
                        <a:spcBef>
                          <a:spcPts val="710"/>
                        </a:spcBef>
                      </a:pPr>
                      <a:r>
                        <a:rPr sz="1300" spc="10" dirty="0">
                          <a:latin typeface="Arial MT"/>
                          <a:cs typeface="Arial MT"/>
                        </a:rPr>
                        <a:t>1,5%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00" spc="-5" dirty="0">
                          <a:latin typeface="Arial MT"/>
                          <a:cs typeface="Arial MT"/>
                        </a:rPr>
                        <a:t>FALSE</a:t>
                      </a:r>
                      <a:endParaRPr sz="1300">
                        <a:latin typeface="Arial MT"/>
                        <a:cs typeface="Arial MT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7028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300" b="1" spc="15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 dirty="0">
                          <a:latin typeface="Arial"/>
                          <a:cs typeface="Arial"/>
                        </a:rPr>
                        <a:t>Nilai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TKDN</a:t>
                      </a:r>
                      <a:r>
                        <a:rPr sz="13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Perakitan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300" b="1" spc="5" dirty="0">
                          <a:latin typeface="Arial"/>
                          <a:cs typeface="Arial"/>
                        </a:rPr>
                        <a:t>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106" name="object 106"/>
          <p:cNvGrpSpPr/>
          <p:nvPr/>
        </p:nvGrpSpPr>
        <p:grpSpPr>
          <a:xfrm>
            <a:off x="5086703" y="738334"/>
            <a:ext cx="59055" cy="59055"/>
            <a:chOff x="5086703" y="738334"/>
            <a:chExt cx="59055" cy="59055"/>
          </a:xfrm>
        </p:grpSpPr>
        <p:sp>
          <p:nvSpPr>
            <p:cNvPr id="107" name="object 107"/>
            <p:cNvSpPr/>
            <p:nvPr/>
          </p:nvSpPr>
          <p:spPr>
            <a:xfrm>
              <a:off x="5090887" y="742519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10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086703" y="738334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4" h="8890">
                  <a:moveTo>
                    <a:pt x="5857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8578" y="8369"/>
                  </a:lnTo>
                  <a:lnTo>
                    <a:pt x="5857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099256" y="750888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842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095071" y="746703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90">
                  <a:moveTo>
                    <a:pt x="50210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0210" y="8369"/>
                  </a:lnTo>
                  <a:lnTo>
                    <a:pt x="502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107624" y="759257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4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103440" y="755073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90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115992" y="76762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111808" y="763442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4" h="8890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124361" y="77599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120177" y="771811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90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132729" y="78436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128539" y="780186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5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8369" y="8369"/>
                  </a:lnTo>
                  <a:lnTo>
                    <a:pt x="8369" y="16738"/>
                  </a:lnTo>
                  <a:lnTo>
                    <a:pt x="16738" y="16738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5069966" y="931326"/>
            <a:ext cx="75565" cy="75565"/>
            <a:chOff x="5069966" y="931326"/>
            <a:chExt cx="75565" cy="75565"/>
          </a:xfrm>
        </p:grpSpPr>
        <p:sp>
          <p:nvSpPr>
            <p:cNvPr id="120" name="object 120"/>
            <p:cNvSpPr/>
            <p:nvPr/>
          </p:nvSpPr>
          <p:spPr>
            <a:xfrm>
              <a:off x="5074150" y="935510"/>
              <a:ext cx="67310" cy="0"/>
            </a:xfrm>
            <a:custGeom>
              <a:avLst/>
              <a:gdLst/>
              <a:ahLst/>
              <a:cxnLst/>
              <a:rect l="l" t="t" r="r" b="b"/>
              <a:pathLst>
                <a:path w="67310">
                  <a:moveTo>
                    <a:pt x="0" y="0"/>
                  </a:moveTo>
                  <a:lnTo>
                    <a:pt x="66947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069966" y="931326"/>
              <a:ext cx="75565" cy="8890"/>
            </a:xfrm>
            <a:custGeom>
              <a:avLst/>
              <a:gdLst/>
              <a:ahLst/>
              <a:cxnLst/>
              <a:rect l="l" t="t" r="r" b="b"/>
              <a:pathLst>
                <a:path w="75564" h="8890">
                  <a:moveTo>
                    <a:pt x="7531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75315" y="8369"/>
                  </a:lnTo>
                  <a:lnTo>
                    <a:pt x="753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082519" y="943879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4">
                  <a:moveTo>
                    <a:pt x="0" y="0"/>
                  </a:moveTo>
                  <a:lnTo>
                    <a:pt x="58578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078334" y="939695"/>
              <a:ext cx="67310" cy="8890"/>
            </a:xfrm>
            <a:custGeom>
              <a:avLst/>
              <a:gdLst/>
              <a:ahLst/>
              <a:cxnLst/>
              <a:rect l="l" t="t" r="r" b="b"/>
              <a:pathLst>
                <a:path w="67310" h="8890">
                  <a:moveTo>
                    <a:pt x="66947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66947" y="8369"/>
                  </a:lnTo>
                  <a:lnTo>
                    <a:pt x="6694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090887" y="952248"/>
              <a:ext cx="50800" cy="0"/>
            </a:xfrm>
            <a:custGeom>
              <a:avLst/>
              <a:gdLst/>
              <a:ahLst/>
              <a:cxnLst/>
              <a:rect l="l" t="t" r="r" b="b"/>
              <a:pathLst>
                <a:path w="50800">
                  <a:moveTo>
                    <a:pt x="0" y="0"/>
                  </a:moveTo>
                  <a:lnTo>
                    <a:pt x="50210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086703" y="948064"/>
              <a:ext cx="59055" cy="8890"/>
            </a:xfrm>
            <a:custGeom>
              <a:avLst/>
              <a:gdLst/>
              <a:ahLst/>
              <a:cxnLst/>
              <a:rect l="l" t="t" r="r" b="b"/>
              <a:pathLst>
                <a:path w="59054" h="8890">
                  <a:moveTo>
                    <a:pt x="5857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8578" y="8369"/>
                  </a:lnTo>
                  <a:lnTo>
                    <a:pt x="5857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99255" y="960617"/>
              <a:ext cx="41910" cy="0"/>
            </a:xfrm>
            <a:custGeom>
              <a:avLst/>
              <a:gdLst/>
              <a:ahLst/>
              <a:cxnLst/>
              <a:rect l="l" t="t" r="r" b="b"/>
              <a:pathLst>
                <a:path w="41910">
                  <a:moveTo>
                    <a:pt x="0" y="0"/>
                  </a:moveTo>
                  <a:lnTo>
                    <a:pt x="41842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095071" y="956433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90">
                  <a:moveTo>
                    <a:pt x="50210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50210" y="8369"/>
                  </a:lnTo>
                  <a:lnTo>
                    <a:pt x="502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107624" y="968987"/>
              <a:ext cx="33655" cy="0"/>
            </a:xfrm>
            <a:custGeom>
              <a:avLst/>
              <a:gdLst/>
              <a:ahLst/>
              <a:cxnLst/>
              <a:rect l="l" t="t" r="r" b="b"/>
              <a:pathLst>
                <a:path w="33654">
                  <a:moveTo>
                    <a:pt x="0" y="0"/>
                  </a:moveTo>
                  <a:lnTo>
                    <a:pt x="33473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103440" y="964802"/>
              <a:ext cx="41910" cy="8890"/>
            </a:xfrm>
            <a:custGeom>
              <a:avLst/>
              <a:gdLst/>
              <a:ahLst/>
              <a:cxnLst/>
              <a:rect l="l" t="t" r="r" b="b"/>
              <a:pathLst>
                <a:path w="41910" h="8890">
                  <a:moveTo>
                    <a:pt x="41842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41842" y="8369"/>
                  </a:lnTo>
                  <a:lnTo>
                    <a:pt x="418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15992" y="97735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0" y="0"/>
                  </a:moveTo>
                  <a:lnTo>
                    <a:pt x="25105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111808" y="973171"/>
              <a:ext cx="33655" cy="8890"/>
            </a:xfrm>
            <a:custGeom>
              <a:avLst/>
              <a:gdLst/>
              <a:ahLst/>
              <a:cxnLst/>
              <a:rect l="l" t="t" r="r" b="b"/>
              <a:pathLst>
                <a:path w="33654" h="8890">
                  <a:moveTo>
                    <a:pt x="33473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33473" y="8369"/>
                  </a:lnTo>
                  <a:lnTo>
                    <a:pt x="334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124361" y="98572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5">
                  <a:moveTo>
                    <a:pt x="0" y="0"/>
                  </a:moveTo>
                  <a:lnTo>
                    <a:pt x="16736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120176" y="981540"/>
              <a:ext cx="25400" cy="8890"/>
            </a:xfrm>
            <a:custGeom>
              <a:avLst/>
              <a:gdLst/>
              <a:ahLst/>
              <a:cxnLst/>
              <a:rect l="l" t="t" r="r" b="b"/>
              <a:pathLst>
                <a:path w="25400" h="8890">
                  <a:moveTo>
                    <a:pt x="25105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25105" y="8369"/>
                  </a:lnTo>
                  <a:lnTo>
                    <a:pt x="2510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132729" y="99409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68" y="0"/>
                  </a:lnTo>
                </a:path>
              </a:pathLst>
            </a:custGeom>
            <a:ln w="836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128539" y="989913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6738" y="0"/>
                  </a:moveTo>
                  <a:lnTo>
                    <a:pt x="0" y="0"/>
                  </a:lnTo>
                  <a:lnTo>
                    <a:pt x="0" y="8369"/>
                  </a:lnTo>
                  <a:lnTo>
                    <a:pt x="8369" y="8369"/>
                  </a:lnTo>
                  <a:lnTo>
                    <a:pt x="8369" y="16738"/>
                  </a:lnTo>
                  <a:lnTo>
                    <a:pt x="16738" y="16738"/>
                  </a:lnTo>
                  <a:lnTo>
                    <a:pt x="16738" y="8369"/>
                  </a:lnTo>
                  <a:lnTo>
                    <a:pt x="1673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6" name="object 136"/>
          <p:cNvGrpSpPr/>
          <p:nvPr/>
        </p:nvGrpSpPr>
        <p:grpSpPr>
          <a:xfrm>
            <a:off x="4850891" y="0"/>
            <a:ext cx="4236085" cy="1108710"/>
            <a:chOff x="4850891" y="0"/>
            <a:chExt cx="4236085" cy="1108710"/>
          </a:xfrm>
        </p:grpSpPr>
        <p:pic>
          <p:nvPicPr>
            <p:cNvPr id="137" name="object 1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5643" y="0"/>
              <a:ext cx="2791205" cy="1108710"/>
            </a:xfrm>
            <a:prstGeom prst="rect">
              <a:avLst/>
            </a:prstGeom>
          </p:spPr>
        </p:pic>
      </p:grpSp>
      <p:sp>
        <p:nvSpPr>
          <p:cNvPr id="139" name="object 139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353885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10" dirty="0"/>
              <a:t> </a:t>
            </a:r>
            <a:r>
              <a:rPr spc="-55" dirty="0"/>
              <a:t>Perakitan</a:t>
            </a:r>
          </a:p>
        </p:txBody>
      </p:sp>
      <p:sp>
        <p:nvSpPr>
          <p:cNvPr id="140" name="object 1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25</a:t>
            </a:fld>
            <a:endParaRPr spc="1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3364991"/>
            <a:ext cx="5504815" cy="425450"/>
          </a:xfrm>
          <a:custGeom>
            <a:avLst/>
            <a:gdLst/>
            <a:ahLst/>
            <a:cxnLst/>
            <a:rect l="l" t="t" r="r" b="b"/>
            <a:pathLst>
              <a:path w="5504815" h="425450">
                <a:moveTo>
                  <a:pt x="0" y="425196"/>
                </a:moveTo>
                <a:lnTo>
                  <a:pt x="5504688" y="425196"/>
                </a:lnTo>
                <a:lnTo>
                  <a:pt x="5504688" y="0"/>
                </a:lnTo>
                <a:lnTo>
                  <a:pt x="0" y="0"/>
                </a:lnTo>
                <a:lnTo>
                  <a:pt x="0" y="4251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473580"/>
            <a:ext cx="10469880" cy="1896745"/>
            <a:chOff x="0" y="1473580"/>
            <a:chExt cx="10469880" cy="1896745"/>
          </a:xfrm>
        </p:grpSpPr>
        <p:sp>
          <p:nvSpPr>
            <p:cNvPr id="4" name="object 4"/>
            <p:cNvSpPr/>
            <p:nvPr/>
          </p:nvSpPr>
          <p:spPr>
            <a:xfrm>
              <a:off x="585216" y="1920239"/>
              <a:ext cx="5504815" cy="1280160"/>
            </a:xfrm>
            <a:custGeom>
              <a:avLst/>
              <a:gdLst/>
              <a:ahLst/>
              <a:cxnLst/>
              <a:rect l="l" t="t" r="r" b="b"/>
              <a:pathLst>
                <a:path w="5504815" h="1280160">
                  <a:moveTo>
                    <a:pt x="0" y="1280160"/>
                  </a:moveTo>
                  <a:lnTo>
                    <a:pt x="5504688" y="1280160"/>
                  </a:lnTo>
                  <a:lnTo>
                    <a:pt x="5504688" y="0"/>
                  </a:lnTo>
                  <a:lnTo>
                    <a:pt x="0" y="0"/>
                  </a:lnTo>
                  <a:lnTo>
                    <a:pt x="0" y="1280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473580"/>
              <a:ext cx="10469880" cy="1896745"/>
            </a:xfrm>
            <a:custGeom>
              <a:avLst/>
              <a:gdLst/>
              <a:ahLst/>
              <a:cxnLst/>
              <a:rect l="l" t="t" r="r" b="b"/>
              <a:pathLst>
                <a:path w="10469880" h="1896745">
                  <a:moveTo>
                    <a:pt x="10469626" y="1800479"/>
                  </a:moveTo>
                  <a:lnTo>
                    <a:pt x="8639937" y="0"/>
                  </a:lnTo>
                  <a:lnTo>
                    <a:pt x="8592756" y="47955"/>
                  </a:lnTo>
                  <a:lnTo>
                    <a:pt x="8592185" y="47371"/>
                  </a:lnTo>
                  <a:lnTo>
                    <a:pt x="6885508" y="1726819"/>
                  </a:lnTo>
                  <a:lnTo>
                    <a:pt x="0" y="1726819"/>
                  </a:lnTo>
                  <a:lnTo>
                    <a:pt x="0" y="1891411"/>
                  </a:lnTo>
                  <a:lnTo>
                    <a:pt x="6943801" y="1891411"/>
                  </a:lnTo>
                  <a:lnTo>
                    <a:pt x="6948805" y="1896491"/>
                  </a:lnTo>
                  <a:lnTo>
                    <a:pt x="8640127" y="232156"/>
                  </a:lnTo>
                  <a:lnTo>
                    <a:pt x="10239629" y="1806067"/>
                  </a:lnTo>
                  <a:lnTo>
                    <a:pt x="10464038" y="1806067"/>
                  </a:lnTo>
                  <a:lnTo>
                    <a:pt x="10469626" y="1800479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789801" y="3493007"/>
            <a:ext cx="5403850" cy="1896745"/>
          </a:xfrm>
          <a:custGeom>
            <a:avLst/>
            <a:gdLst/>
            <a:ahLst/>
            <a:cxnLst/>
            <a:rect l="l" t="t" r="r" b="b"/>
            <a:pathLst>
              <a:path w="5403850" h="1896745">
                <a:moveTo>
                  <a:pt x="5403723" y="0"/>
                </a:moveTo>
                <a:lnTo>
                  <a:pt x="3529203" y="0"/>
                </a:lnTo>
                <a:lnTo>
                  <a:pt x="3529203" y="8915"/>
                </a:lnTo>
                <a:lnTo>
                  <a:pt x="3520694" y="254"/>
                </a:lnTo>
                <a:lnTo>
                  <a:pt x="1829358" y="1664601"/>
                </a:lnTo>
                <a:lnTo>
                  <a:pt x="229870" y="90678"/>
                </a:lnTo>
                <a:lnTo>
                  <a:pt x="5461" y="90678"/>
                </a:lnTo>
                <a:lnTo>
                  <a:pt x="0" y="96266"/>
                </a:lnTo>
                <a:lnTo>
                  <a:pt x="1829562" y="1896745"/>
                </a:lnTo>
                <a:lnTo>
                  <a:pt x="1876729" y="1848802"/>
                </a:lnTo>
                <a:lnTo>
                  <a:pt x="1877314" y="1849374"/>
                </a:lnTo>
                <a:lnTo>
                  <a:pt x="3589401" y="164592"/>
                </a:lnTo>
                <a:lnTo>
                  <a:pt x="5403723" y="164592"/>
                </a:lnTo>
                <a:lnTo>
                  <a:pt x="540372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5239" y="2265375"/>
            <a:ext cx="6135370" cy="755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800" spc="-5" dirty="0">
                <a:solidFill>
                  <a:srgbClr val="006FC0"/>
                </a:solidFill>
                <a:latin typeface="Calibri"/>
                <a:cs typeface="Calibri"/>
              </a:rPr>
              <a:t>ASPEK</a:t>
            </a:r>
            <a:r>
              <a:rPr sz="4800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800" spc="-10" dirty="0">
                <a:solidFill>
                  <a:srgbClr val="006FC0"/>
                </a:solidFill>
                <a:latin typeface="Calibri"/>
                <a:cs typeface="Calibri"/>
              </a:rPr>
              <a:t>PENGEMBANGAN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26</a:t>
            </a:fld>
            <a:endParaRPr spc="1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77001" y="957604"/>
            <a:ext cx="43815" cy="43815"/>
            <a:chOff x="2577001" y="957604"/>
            <a:chExt cx="43815" cy="43815"/>
          </a:xfrm>
        </p:grpSpPr>
        <p:sp>
          <p:nvSpPr>
            <p:cNvPr id="3" name="object 3"/>
            <p:cNvSpPr/>
            <p:nvPr/>
          </p:nvSpPr>
          <p:spPr>
            <a:xfrm>
              <a:off x="2581323" y="961927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77001" y="957604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90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81323" y="970572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77001" y="966250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90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81323" y="979218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77001" y="974895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90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81323" y="98786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77001" y="983541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80" h="8890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81323" y="99650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77001" y="992186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577001" y="1139679"/>
            <a:ext cx="78105" cy="78105"/>
            <a:chOff x="2577001" y="1139679"/>
            <a:chExt cx="78105" cy="78105"/>
          </a:xfrm>
        </p:grpSpPr>
        <p:sp>
          <p:nvSpPr>
            <p:cNvPr id="14" name="object 14"/>
            <p:cNvSpPr/>
            <p:nvPr/>
          </p:nvSpPr>
          <p:spPr>
            <a:xfrm>
              <a:off x="2581323" y="1144002"/>
              <a:ext cx="69215" cy="0"/>
            </a:xfrm>
            <a:custGeom>
              <a:avLst/>
              <a:gdLst/>
              <a:ahLst/>
              <a:cxnLst/>
              <a:rect l="l" t="t" r="r" b="b"/>
              <a:pathLst>
                <a:path w="69214">
                  <a:moveTo>
                    <a:pt x="0" y="0"/>
                  </a:moveTo>
                  <a:lnTo>
                    <a:pt x="69158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77001" y="1139679"/>
              <a:ext cx="78105" cy="8890"/>
            </a:xfrm>
            <a:custGeom>
              <a:avLst/>
              <a:gdLst/>
              <a:ahLst/>
              <a:cxnLst/>
              <a:rect l="l" t="t" r="r" b="b"/>
              <a:pathLst>
                <a:path w="78105" h="8890">
                  <a:moveTo>
                    <a:pt x="77803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77803" y="8645"/>
                  </a:lnTo>
                  <a:lnTo>
                    <a:pt x="7780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81323" y="1152647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>
                  <a:moveTo>
                    <a:pt x="0" y="0"/>
                  </a:moveTo>
                  <a:lnTo>
                    <a:pt x="6051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77001" y="1148324"/>
              <a:ext cx="69215" cy="8890"/>
            </a:xfrm>
            <a:custGeom>
              <a:avLst/>
              <a:gdLst/>
              <a:ahLst/>
              <a:cxnLst/>
              <a:rect l="l" t="t" r="r" b="b"/>
              <a:pathLst>
                <a:path w="69214" h="8890">
                  <a:moveTo>
                    <a:pt x="69158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9158" y="8645"/>
                  </a:lnTo>
                  <a:lnTo>
                    <a:pt x="6915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81323" y="1161293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6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77001" y="1156970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90">
                  <a:moveTo>
                    <a:pt x="6051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0514" y="8645"/>
                  </a:lnTo>
                  <a:lnTo>
                    <a:pt x="6051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81323" y="1169938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77001" y="1165616"/>
              <a:ext cx="52069" cy="8890"/>
            </a:xfrm>
            <a:custGeom>
              <a:avLst/>
              <a:gdLst/>
              <a:ahLst/>
              <a:cxnLst/>
              <a:rect l="l" t="t" r="r" b="b"/>
              <a:pathLst>
                <a:path w="52069" h="8890">
                  <a:moveTo>
                    <a:pt x="5186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51869" y="8645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81323" y="1178584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77001" y="1174261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90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81323" y="1187229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77001" y="1182907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90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81323" y="119587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77001" y="119155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90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81323" y="120452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77001" y="1200198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80" h="8890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81323" y="121316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77001" y="1208843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2577001" y="1356163"/>
            <a:ext cx="78105" cy="78105"/>
            <a:chOff x="2577001" y="1356163"/>
            <a:chExt cx="78105" cy="78105"/>
          </a:xfrm>
        </p:grpSpPr>
        <p:sp>
          <p:nvSpPr>
            <p:cNvPr id="33" name="object 33"/>
            <p:cNvSpPr/>
            <p:nvPr/>
          </p:nvSpPr>
          <p:spPr>
            <a:xfrm>
              <a:off x="2581323" y="1360486"/>
              <a:ext cx="69215" cy="0"/>
            </a:xfrm>
            <a:custGeom>
              <a:avLst/>
              <a:gdLst/>
              <a:ahLst/>
              <a:cxnLst/>
              <a:rect l="l" t="t" r="r" b="b"/>
              <a:pathLst>
                <a:path w="69214">
                  <a:moveTo>
                    <a:pt x="0" y="0"/>
                  </a:moveTo>
                  <a:lnTo>
                    <a:pt x="69158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77001" y="1356163"/>
              <a:ext cx="78105" cy="8890"/>
            </a:xfrm>
            <a:custGeom>
              <a:avLst/>
              <a:gdLst/>
              <a:ahLst/>
              <a:cxnLst/>
              <a:rect l="l" t="t" r="r" b="b"/>
              <a:pathLst>
                <a:path w="78105" h="8890">
                  <a:moveTo>
                    <a:pt x="77803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77803" y="8645"/>
                  </a:lnTo>
                  <a:lnTo>
                    <a:pt x="7780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581323" y="1369131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>
                  <a:moveTo>
                    <a:pt x="0" y="0"/>
                  </a:moveTo>
                  <a:lnTo>
                    <a:pt x="6051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577001" y="1364809"/>
              <a:ext cx="69215" cy="8890"/>
            </a:xfrm>
            <a:custGeom>
              <a:avLst/>
              <a:gdLst/>
              <a:ahLst/>
              <a:cxnLst/>
              <a:rect l="l" t="t" r="r" b="b"/>
              <a:pathLst>
                <a:path w="69214" h="8890">
                  <a:moveTo>
                    <a:pt x="69158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9158" y="8645"/>
                  </a:lnTo>
                  <a:lnTo>
                    <a:pt x="6915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81323" y="1377777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6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577001" y="1373454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90">
                  <a:moveTo>
                    <a:pt x="6051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0514" y="8645"/>
                  </a:lnTo>
                  <a:lnTo>
                    <a:pt x="6051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81323" y="1386422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77001" y="1382100"/>
              <a:ext cx="52069" cy="8890"/>
            </a:xfrm>
            <a:custGeom>
              <a:avLst/>
              <a:gdLst/>
              <a:ahLst/>
              <a:cxnLst/>
              <a:rect l="l" t="t" r="r" b="b"/>
              <a:pathLst>
                <a:path w="52069" h="8890">
                  <a:moveTo>
                    <a:pt x="5186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51869" y="8645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81323" y="1395068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77001" y="1390745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90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81323" y="1403714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77001" y="1399391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90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581323" y="1412359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577001" y="1408036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90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581323" y="142100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77001" y="1416682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80" h="8890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81323" y="142965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577001" y="1425327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2577001" y="1572301"/>
            <a:ext cx="78105" cy="78740"/>
            <a:chOff x="2577001" y="1572301"/>
            <a:chExt cx="78105" cy="78740"/>
          </a:xfrm>
        </p:grpSpPr>
        <p:sp>
          <p:nvSpPr>
            <p:cNvPr id="52" name="object 52"/>
            <p:cNvSpPr/>
            <p:nvPr/>
          </p:nvSpPr>
          <p:spPr>
            <a:xfrm>
              <a:off x="2581323" y="1576624"/>
              <a:ext cx="69215" cy="0"/>
            </a:xfrm>
            <a:custGeom>
              <a:avLst/>
              <a:gdLst/>
              <a:ahLst/>
              <a:cxnLst/>
              <a:rect l="l" t="t" r="r" b="b"/>
              <a:pathLst>
                <a:path w="69214">
                  <a:moveTo>
                    <a:pt x="0" y="0"/>
                  </a:moveTo>
                  <a:lnTo>
                    <a:pt x="69158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77001" y="1572301"/>
              <a:ext cx="78105" cy="8890"/>
            </a:xfrm>
            <a:custGeom>
              <a:avLst/>
              <a:gdLst/>
              <a:ahLst/>
              <a:cxnLst/>
              <a:rect l="l" t="t" r="r" b="b"/>
              <a:pathLst>
                <a:path w="78105" h="8890">
                  <a:moveTo>
                    <a:pt x="77803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77803" y="8645"/>
                  </a:lnTo>
                  <a:lnTo>
                    <a:pt x="7780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581323" y="1585270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>
                  <a:moveTo>
                    <a:pt x="0" y="0"/>
                  </a:moveTo>
                  <a:lnTo>
                    <a:pt x="6051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577001" y="1580947"/>
              <a:ext cx="69215" cy="8890"/>
            </a:xfrm>
            <a:custGeom>
              <a:avLst/>
              <a:gdLst/>
              <a:ahLst/>
              <a:cxnLst/>
              <a:rect l="l" t="t" r="r" b="b"/>
              <a:pathLst>
                <a:path w="69214" h="8890">
                  <a:moveTo>
                    <a:pt x="69158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9158" y="8645"/>
                  </a:lnTo>
                  <a:lnTo>
                    <a:pt x="6915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581323" y="1593915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6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577001" y="1589592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90">
                  <a:moveTo>
                    <a:pt x="6051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0514" y="8645"/>
                  </a:lnTo>
                  <a:lnTo>
                    <a:pt x="6051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581323" y="1602561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577001" y="1598324"/>
              <a:ext cx="52069" cy="9525"/>
            </a:xfrm>
            <a:custGeom>
              <a:avLst/>
              <a:gdLst/>
              <a:ahLst/>
              <a:cxnLst/>
              <a:rect l="l" t="t" r="r" b="b"/>
              <a:pathLst>
                <a:path w="52069" h="9525">
                  <a:moveTo>
                    <a:pt x="51869" y="0"/>
                  </a:moveTo>
                  <a:lnTo>
                    <a:pt x="0" y="0"/>
                  </a:lnTo>
                  <a:lnTo>
                    <a:pt x="0" y="9077"/>
                  </a:lnTo>
                  <a:lnTo>
                    <a:pt x="51869" y="9077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81323" y="1611725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77001" y="1607402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90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581323" y="1620371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577001" y="1616048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90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81323" y="162901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577001" y="1624693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581323" y="163766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77001" y="1633339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80" h="8889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81323" y="164630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577001" y="1641984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2577001" y="1788958"/>
            <a:ext cx="78105" cy="78105"/>
            <a:chOff x="2577001" y="1788958"/>
            <a:chExt cx="78105" cy="78105"/>
          </a:xfrm>
        </p:grpSpPr>
        <p:sp>
          <p:nvSpPr>
            <p:cNvPr id="71" name="object 71"/>
            <p:cNvSpPr/>
            <p:nvPr/>
          </p:nvSpPr>
          <p:spPr>
            <a:xfrm>
              <a:off x="2581323" y="1793281"/>
              <a:ext cx="69215" cy="0"/>
            </a:xfrm>
            <a:custGeom>
              <a:avLst/>
              <a:gdLst/>
              <a:ahLst/>
              <a:cxnLst/>
              <a:rect l="l" t="t" r="r" b="b"/>
              <a:pathLst>
                <a:path w="69214">
                  <a:moveTo>
                    <a:pt x="0" y="0"/>
                  </a:moveTo>
                  <a:lnTo>
                    <a:pt x="69158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77001" y="1788958"/>
              <a:ext cx="78105" cy="8890"/>
            </a:xfrm>
            <a:custGeom>
              <a:avLst/>
              <a:gdLst/>
              <a:ahLst/>
              <a:cxnLst/>
              <a:rect l="l" t="t" r="r" b="b"/>
              <a:pathLst>
                <a:path w="78105" h="8889">
                  <a:moveTo>
                    <a:pt x="77803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77803" y="8645"/>
                  </a:lnTo>
                  <a:lnTo>
                    <a:pt x="7780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581323" y="1801927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>
                  <a:moveTo>
                    <a:pt x="0" y="0"/>
                  </a:moveTo>
                  <a:lnTo>
                    <a:pt x="6051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577001" y="1797604"/>
              <a:ext cx="69215" cy="8890"/>
            </a:xfrm>
            <a:custGeom>
              <a:avLst/>
              <a:gdLst/>
              <a:ahLst/>
              <a:cxnLst/>
              <a:rect l="l" t="t" r="r" b="b"/>
              <a:pathLst>
                <a:path w="69214" h="8889">
                  <a:moveTo>
                    <a:pt x="69158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9158" y="8645"/>
                  </a:lnTo>
                  <a:lnTo>
                    <a:pt x="6915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581323" y="1810572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6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577001" y="1806249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89">
                  <a:moveTo>
                    <a:pt x="6051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0514" y="8645"/>
                  </a:lnTo>
                  <a:lnTo>
                    <a:pt x="6051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581323" y="1819218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77001" y="1814895"/>
              <a:ext cx="52069" cy="8890"/>
            </a:xfrm>
            <a:custGeom>
              <a:avLst/>
              <a:gdLst/>
              <a:ahLst/>
              <a:cxnLst/>
              <a:rect l="l" t="t" r="r" b="b"/>
              <a:pathLst>
                <a:path w="52069" h="8889">
                  <a:moveTo>
                    <a:pt x="5186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51869" y="8645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581323" y="1827863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577001" y="1823540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89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581323" y="1836509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577001" y="1832186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89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581323" y="1845154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577001" y="184083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581323" y="185380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577001" y="1849477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80" h="8889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581323" y="1862445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577001" y="1858123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9" name="object 89"/>
          <p:cNvGrpSpPr/>
          <p:nvPr/>
        </p:nvGrpSpPr>
        <p:grpSpPr>
          <a:xfrm>
            <a:off x="2577001" y="2005443"/>
            <a:ext cx="78105" cy="78105"/>
            <a:chOff x="2577001" y="2005443"/>
            <a:chExt cx="78105" cy="78105"/>
          </a:xfrm>
        </p:grpSpPr>
        <p:sp>
          <p:nvSpPr>
            <p:cNvPr id="90" name="object 90"/>
            <p:cNvSpPr/>
            <p:nvPr/>
          </p:nvSpPr>
          <p:spPr>
            <a:xfrm>
              <a:off x="2581323" y="2009765"/>
              <a:ext cx="69215" cy="0"/>
            </a:xfrm>
            <a:custGeom>
              <a:avLst/>
              <a:gdLst/>
              <a:ahLst/>
              <a:cxnLst/>
              <a:rect l="l" t="t" r="r" b="b"/>
              <a:pathLst>
                <a:path w="69214">
                  <a:moveTo>
                    <a:pt x="0" y="0"/>
                  </a:moveTo>
                  <a:lnTo>
                    <a:pt x="69158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577001" y="2005443"/>
              <a:ext cx="78105" cy="8890"/>
            </a:xfrm>
            <a:custGeom>
              <a:avLst/>
              <a:gdLst/>
              <a:ahLst/>
              <a:cxnLst/>
              <a:rect l="l" t="t" r="r" b="b"/>
              <a:pathLst>
                <a:path w="78105" h="8889">
                  <a:moveTo>
                    <a:pt x="77803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77803" y="8645"/>
                  </a:lnTo>
                  <a:lnTo>
                    <a:pt x="77803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581323" y="2018411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>
                  <a:moveTo>
                    <a:pt x="0" y="0"/>
                  </a:moveTo>
                  <a:lnTo>
                    <a:pt x="6051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577001" y="2014088"/>
              <a:ext cx="69215" cy="8890"/>
            </a:xfrm>
            <a:custGeom>
              <a:avLst/>
              <a:gdLst/>
              <a:ahLst/>
              <a:cxnLst/>
              <a:rect l="l" t="t" r="r" b="b"/>
              <a:pathLst>
                <a:path w="69214" h="8889">
                  <a:moveTo>
                    <a:pt x="69158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9158" y="8645"/>
                  </a:lnTo>
                  <a:lnTo>
                    <a:pt x="6915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581323" y="2027056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86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577001" y="2022734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89">
                  <a:moveTo>
                    <a:pt x="6051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0514" y="8645"/>
                  </a:lnTo>
                  <a:lnTo>
                    <a:pt x="6051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581323" y="2035702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577001" y="2031379"/>
              <a:ext cx="52069" cy="8890"/>
            </a:xfrm>
            <a:custGeom>
              <a:avLst/>
              <a:gdLst/>
              <a:ahLst/>
              <a:cxnLst/>
              <a:rect l="l" t="t" r="r" b="b"/>
              <a:pathLst>
                <a:path w="52069" h="8889">
                  <a:moveTo>
                    <a:pt x="5186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51869" y="8645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581323" y="2044347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577001" y="2040025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89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581323" y="2052993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577001" y="2048670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89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581323" y="2061639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577001" y="2057316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581323" y="207028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577001" y="2065961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80" h="8889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581323" y="207893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577001" y="2074607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7041729" y="2784924"/>
            <a:ext cx="43815" cy="43815"/>
            <a:chOff x="7041729" y="2784924"/>
            <a:chExt cx="43815" cy="43815"/>
          </a:xfrm>
        </p:grpSpPr>
        <p:sp>
          <p:nvSpPr>
            <p:cNvPr id="109" name="object 109"/>
            <p:cNvSpPr/>
            <p:nvPr/>
          </p:nvSpPr>
          <p:spPr>
            <a:xfrm>
              <a:off x="7046051" y="2789246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041729" y="2784924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5" h="8889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054696" y="2797892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050373" y="2793569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89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063341" y="2806537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059018" y="2802215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4" h="8889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071986" y="28151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067651" y="2810865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7297" y="0"/>
                  </a:moveTo>
                  <a:lnTo>
                    <a:pt x="0" y="0"/>
                  </a:lnTo>
                  <a:lnTo>
                    <a:pt x="0" y="8648"/>
                  </a:lnTo>
                  <a:lnTo>
                    <a:pt x="8648" y="8648"/>
                  </a:lnTo>
                  <a:lnTo>
                    <a:pt x="8648" y="17297"/>
                  </a:lnTo>
                  <a:lnTo>
                    <a:pt x="17297" y="17297"/>
                  </a:lnTo>
                  <a:lnTo>
                    <a:pt x="17297" y="8648"/>
                  </a:lnTo>
                  <a:lnTo>
                    <a:pt x="172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8079978" y="2776278"/>
            <a:ext cx="52069" cy="52069"/>
            <a:chOff x="8079978" y="2776278"/>
            <a:chExt cx="52069" cy="52069"/>
          </a:xfrm>
        </p:grpSpPr>
        <p:sp>
          <p:nvSpPr>
            <p:cNvPr id="118" name="object 118"/>
            <p:cNvSpPr/>
            <p:nvPr/>
          </p:nvSpPr>
          <p:spPr>
            <a:xfrm>
              <a:off x="8084300" y="2780601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5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079978" y="2776278"/>
              <a:ext cx="52069" cy="8890"/>
            </a:xfrm>
            <a:custGeom>
              <a:avLst/>
              <a:gdLst/>
              <a:ahLst/>
              <a:cxnLst/>
              <a:rect l="l" t="t" r="r" b="b"/>
              <a:pathLst>
                <a:path w="52070" h="8889">
                  <a:moveTo>
                    <a:pt x="5186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51869" y="8645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092945" y="2789246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088622" y="2784924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5" h="8889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101590" y="2797892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4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097267" y="2793569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89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8110235" y="2806537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8105912" y="2802215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4" h="8889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118880" y="28151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114551" y="2810865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7284" y="0"/>
                  </a:moveTo>
                  <a:lnTo>
                    <a:pt x="0" y="0"/>
                  </a:lnTo>
                  <a:lnTo>
                    <a:pt x="0" y="8648"/>
                  </a:lnTo>
                  <a:lnTo>
                    <a:pt x="8648" y="8648"/>
                  </a:lnTo>
                  <a:lnTo>
                    <a:pt x="8648" y="17297"/>
                  </a:lnTo>
                  <a:lnTo>
                    <a:pt x="17284" y="17297"/>
                  </a:lnTo>
                  <a:lnTo>
                    <a:pt x="17284" y="8648"/>
                  </a:lnTo>
                  <a:lnTo>
                    <a:pt x="1728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8" name="object 128"/>
          <p:cNvGrpSpPr/>
          <p:nvPr/>
        </p:nvGrpSpPr>
        <p:grpSpPr>
          <a:xfrm>
            <a:off x="6167560" y="2490457"/>
            <a:ext cx="43815" cy="43815"/>
            <a:chOff x="6167560" y="2490457"/>
            <a:chExt cx="43815" cy="43815"/>
          </a:xfrm>
        </p:grpSpPr>
        <p:sp>
          <p:nvSpPr>
            <p:cNvPr id="129" name="object 129"/>
            <p:cNvSpPr/>
            <p:nvPr/>
          </p:nvSpPr>
          <p:spPr>
            <a:xfrm>
              <a:off x="6171882" y="2494780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167560" y="2490457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89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180527" y="2503425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176205" y="2499102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89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189172" y="2512071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184850" y="2507748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89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197817" y="25207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193485" y="2516403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7297" y="0"/>
                  </a:moveTo>
                  <a:lnTo>
                    <a:pt x="0" y="0"/>
                  </a:lnTo>
                  <a:lnTo>
                    <a:pt x="0" y="8648"/>
                  </a:lnTo>
                  <a:lnTo>
                    <a:pt x="8648" y="8648"/>
                  </a:lnTo>
                  <a:lnTo>
                    <a:pt x="8648" y="17284"/>
                  </a:lnTo>
                  <a:lnTo>
                    <a:pt x="17297" y="17284"/>
                  </a:lnTo>
                  <a:lnTo>
                    <a:pt x="17297" y="8648"/>
                  </a:lnTo>
                  <a:lnTo>
                    <a:pt x="172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37" name="object 137"/>
          <p:cNvGraphicFramePr>
            <a:graphicFrameLocks noGrp="1"/>
          </p:cNvGraphicFramePr>
          <p:nvPr/>
        </p:nvGraphicFramePr>
        <p:xfrm>
          <a:off x="379476" y="901441"/>
          <a:ext cx="9979658" cy="5597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5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3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64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28513">
                <a:tc gridSpan="9"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1933575" algn="l"/>
                          <a:tab pos="2218690" algn="l"/>
                        </a:tabLst>
                      </a:pPr>
                      <a:r>
                        <a:rPr sz="1200" b="1" spc="15" dirty="0">
                          <a:latin typeface="Calibri"/>
                          <a:cs typeface="Calibri"/>
                        </a:rPr>
                        <a:t>Perusahaan	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933575" algn="l"/>
                          <a:tab pos="2218690" algn="l"/>
                        </a:tabLst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Alamat	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933575" algn="l"/>
                          <a:tab pos="2218690" algn="l"/>
                        </a:tabLst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Merk	:	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933575" algn="l"/>
                          <a:tab pos="2218690" algn="l"/>
                        </a:tabLst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Jenis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Kendaraan	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933575" algn="l"/>
                          <a:tab pos="2218690" algn="l"/>
                        </a:tabLst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Tipe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Produk	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933575" algn="l"/>
                          <a:tab pos="2218690" algn="l"/>
                        </a:tabLst>
                      </a:pPr>
                      <a:r>
                        <a:rPr sz="1200" b="1" spc="20" dirty="0">
                          <a:latin typeface="Calibri"/>
                          <a:cs typeface="Calibri"/>
                        </a:rPr>
                        <a:t>Standar	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:	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89"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50" b="1" spc="10" dirty="0">
                          <a:latin typeface="Calibri"/>
                          <a:cs typeface="Calibri"/>
                        </a:rPr>
                        <a:t>KOMPONEN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50" b="1" dirty="0">
                          <a:latin typeface="Calibri"/>
                          <a:cs typeface="Calibri"/>
                        </a:rPr>
                        <a:t>PRESENTASE </a:t>
                      </a:r>
                      <a:r>
                        <a:rPr sz="1350" b="1" spc="5" dirty="0">
                          <a:latin typeface="Calibri"/>
                          <a:cs typeface="Calibri"/>
                        </a:rPr>
                        <a:t>(TKDN)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50" b="1" spc="-5" dirty="0">
                          <a:latin typeface="Calibri"/>
                          <a:cs typeface="Calibri"/>
                        </a:rPr>
                        <a:t>KEPEMILIKAN </a:t>
                      </a:r>
                      <a:r>
                        <a:rPr sz="1350" b="1" dirty="0">
                          <a:latin typeface="Calibri"/>
                          <a:cs typeface="Calibri"/>
                        </a:rPr>
                        <a:t>SAHAM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350" b="1" spc="5" dirty="0">
                          <a:latin typeface="Calibri"/>
                          <a:cs typeface="Calibri"/>
                        </a:rPr>
                        <a:t>PORSI</a:t>
                      </a:r>
                      <a:r>
                        <a:rPr sz="13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15" dirty="0">
                          <a:latin typeface="Calibri"/>
                          <a:cs typeface="Calibri"/>
                        </a:rPr>
                        <a:t>NILAI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350" b="1" spc="5" dirty="0">
                          <a:latin typeface="Calibri"/>
                          <a:cs typeface="Calibri"/>
                        </a:rPr>
                        <a:t>(Bobot)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51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50" b="1" spc="-1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3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10" dirty="0">
                          <a:latin typeface="Calibri"/>
                          <a:cs typeface="Calibri"/>
                        </a:rPr>
                        <a:t>TKDN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357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350" b="1" spc="5" dirty="0">
                          <a:latin typeface="Calibri"/>
                          <a:cs typeface="Calibri"/>
                        </a:rPr>
                        <a:t>Dimiliki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350" b="1" spc="10" dirty="0">
                          <a:latin typeface="Calibri"/>
                          <a:cs typeface="Calibri"/>
                        </a:rPr>
                        <a:t>Bobot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159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13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(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(II)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(III)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(IV)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5593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(V)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(VI)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723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Penelitian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 Pasar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(Market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Research)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33705" algn="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5%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15%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773">
                <a:tc gridSpan="2"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spc="15" dirty="0"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15" dirty="0">
                          <a:latin typeface="Calibri"/>
                          <a:cs typeface="Calibri"/>
                        </a:rPr>
                        <a:t>Perencanaan</a:t>
                      </a:r>
                      <a:r>
                        <a:rPr sz="12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Produk</a:t>
                      </a:r>
                      <a:r>
                        <a:rPr sz="12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(product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Planning)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37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15" dirty="0">
                          <a:latin typeface="Calibri"/>
                          <a:cs typeface="Calibri"/>
                        </a:rPr>
                        <a:t>III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200" b="1" spc="15" dirty="0">
                          <a:latin typeface="Calibri"/>
                          <a:cs typeface="Calibri"/>
                        </a:rPr>
                        <a:t>Perencanaan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Teknis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(Design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Engineering)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0525" algn="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20%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671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200" b="1" spc="20" dirty="0">
                          <a:latin typeface="Calibri"/>
                          <a:cs typeface="Calibri"/>
                        </a:rPr>
                        <a:t>IV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200" b="1" spc="20" dirty="0">
                          <a:latin typeface="Calibri"/>
                          <a:cs typeface="Calibri"/>
                        </a:rPr>
                        <a:t>Model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Kendaraan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(Prototyping)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0525" algn="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20%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72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V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200" b="1" spc="20" dirty="0">
                          <a:latin typeface="Calibri"/>
                          <a:cs typeface="Calibri"/>
                        </a:rPr>
                        <a:t>Pengujian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Kendaraan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(testing)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0525" algn="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20%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3184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1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30" dirty="0">
                          <a:latin typeface="Calibri"/>
                          <a:cs typeface="Calibri"/>
                        </a:rPr>
                        <a:t>VI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Sertifikasi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Kendaraan</a:t>
                      </a:r>
                      <a:r>
                        <a:rPr sz="12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(Licensing)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0525" algn="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20%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4277">
                <a:tc gridSpan="7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350" b="1" spc="10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135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1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350" b="1" spc="10" dirty="0">
                          <a:latin typeface="Calibri"/>
                          <a:cs typeface="Calibri"/>
                        </a:rPr>
                        <a:t> TKDN</a:t>
                      </a:r>
                      <a:r>
                        <a:rPr sz="13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5" dirty="0">
                          <a:latin typeface="Calibri"/>
                          <a:cs typeface="Calibri"/>
                        </a:rPr>
                        <a:t>PENGEMBANGAN</a:t>
                      </a:r>
                      <a:r>
                        <a:rPr sz="13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dirty="0">
                          <a:latin typeface="Calibri"/>
                          <a:cs typeface="Calibri"/>
                        </a:rPr>
                        <a:t>Berbasis</a:t>
                      </a:r>
                      <a:r>
                        <a:rPr sz="13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dirty="0">
                          <a:latin typeface="Calibri"/>
                          <a:cs typeface="Calibri"/>
                        </a:rPr>
                        <a:t>Aktivitas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054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38" name="object 138"/>
          <p:cNvGrpSpPr/>
          <p:nvPr/>
        </p:nvGrpSpPr>
        <p:grpSpPr>
          <a:xfrm>
            <a:off x="4247189" y="940313"/>
            <a:ext cx="60960" cy="60960"/>
            <a:chOff x="4247189" y="940313"/>
            <a:chExt cx="60960" cy="60960"/>
          </a:xfrm>
        </p:grpSpPr>
        <p:sp>
          <p:nvSpPr>
            <p:cNvPr id="139" name="object 139"/>
            <p:cNvSpPr/>
            <p:nvPr/>
          </p:nvSpPr>
          <p:spPr>
            <a:xfrm>
              <a:off x="4251512" y="944636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70">
                  <a:moveTo>
                    <a:pt x="0" y="0"/>
                  </a:moveTo>
                  <a:lnTo>
                    <a:pt x="5186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247189" y="940313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90">
                  <a:moveTo>
                    <a:pt x="6051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0514" y="8645"/>
                  </a:lnTo>
                  <a:lnTo>
                    <a:pt x="605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260156" y="953281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255834" y="948959"/>
              <a:ext cx="52069" cy="8890"/>
            </a:xfrm>
            <a:custGeom>
              <a:avLst/>
              <a:gdLst/>
              <a:ahLst/>
              <a:cxnLst/>
              <a:rect l="l" t="t" r="r" b="b"/>
              <a:pathLst>
                <a:path w="52070" h="8890">
                  <a:moveTo>
                    <a:pt x="5186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51869" y="8645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268801" y="961927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264479" y="957604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90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277446" y="970572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273124" y="966250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90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286091" y="979218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281769" y="974895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90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4294736" y="98786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290413" y="983541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79" h="8890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303381" y="996509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299058" y="992186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3" name="object 153"/>
          <p:cNvGrpSpPr/>
          <p:nvPr/>
        </p:nvGrpSpPr>
        <p:grpSpPr>
          <a:xfrm>
            <a:off x="4229554" y="1139679"/>
            <a:ext cx="78740" cy="78105"/>
            <a:chOff x="4229554" y="1139679"/>
            <a:chExt cx="78740" cy="78105"/>
          </a:xfrm>
        </p:grpSpPr>
        <p:sp>
          <p:nvSpPr>
            <p:cNvPr id="154" name="object 154"/>
            <p:cNvSpPr/>
            <p:nvPr/>
          </p:nvSpPr>
          <p:spPr>
            <a:xfrm>
              <a:off x="4233876" y="1144002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50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229554" y="1139679"/>
              <a:ext cx="78740" cy="8890"/>
            </a:xfrm>
            <a:custGeom>
              <a:avLst/>
              <a:gdLst/>
              <a:ahLst/>
              <a:cxnLst/>
              <a:rect l="l" t="t" r="r" b="b"/>
              <a:pathLst>
                <a:path w="78739" h="8890">
                  <a:moveTo>
                    <a:pt x="78236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78236" y="8645"/>
                  </a:lnTo>
                  <a:lnTo>
                    <a:pt x="782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242521" y="1152647"/>
              <a:ext cx="60960" cy="0"/>
            </a:xfrm>
            <a:custGeom>
              <a:avLst/>
              <a:gdLst/>
              <a:ahLst/>
              <a:cxnLst/>
              <a:rect l="l" t="t" r="r" b="b"/>
              <a:pathLst>
                <a:path w="60960">
                  <a:moveTo>
                    <a:pt x="0" y="0"/>
                  </a:moveTo>
                  <a:lnTo>
                    <a:pt x="6085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238199" y="1148324"/>
              <a:ext cx="69850" cy="8890"/>
            </a:xfrm>
            <a:custGeom>
              <a:avLst/>
              <a:gdLst/>
              <a:ahLst/>
              <a:cxnLst/>
              <a:rect l="l" t="t" r="r" b="b"/>
              <a:pathLst>
                <a:path w="69850" h="8890">
                  <a:moveTo>
                    <a:pt x="69591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9591" y="8645"/>
                  </a:lnTo>
                  <a:lnTo>
                    <a:pt x="695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251512" y="1161293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70">
                  <a:moveTo>
                    <a:pt x="0" y="0"/>
                  </a:moveTo>
                  <a:lnTo>
                    <a:pt x="5186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247189" y="1156970"/>
              <a:ext cx="60960" cy="8890"/>
            </a:xfrm>
            <a:custGeom>
              <a:avLst/>
              <a:gdLst/>
              <a:ahLst/>
              <a:cxnLst/>
              <a:rect l="l" t="t" r="r" b="b"/>
              <a:pathLst>
                <a:path w="60960" h="8890">
                  <a:moveTo>
                    <a:pt x="6051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60514" y="8645"/>
                  </a:lnTo>
                  <a:lnTo>
                    <a:pt x="605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260157" y="1169938"/>
              <a:ext cx="43815" cy="0"/>
            </a:xfrm>
            <a:custGeom>
              <a:avLst/>
              <a:gdLst/>
              <a:ahLst/>
              <a:cxnLst/>
              <a:rect l="l" t="t" r="r" b="b"/>
              <a:pathLst>
                <a:path w="43814">
                  <a:moveTo>
                    <a:pt x="0" y="0"/>
                  </a:moveTo>
                  <a:lnTo>
                    <a:pt x="4322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255834" y="1165616"/>
              <a:ext cx="52069" cy="8890"/>
            </a:xfrm>
            <a:custGeom>
              <a:avLst/>
              <a:gdLst/>
              <a:ahLst/>
              <a:cxnLst/>
              <a:rect l="l" t="t" r="r" b="b"/>
              <a:pathLst>
                <a:path w="52070" h="8890">
                  <a:moveTo>
                    <a:pt x="5186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51869" y="8645"/>
                  </a:lnTo>
                  <a:lnTo>
                    <a:pt x="5186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268801" y="1178584"/>
              <a:ext cx="34925" cy="0"/>
            </a:xfrm>
            <a:custGeom>
              <a:avLst/>
              <a:gdLst/>
              <a:ahLst/>
              <a:cxnLst/>
              <a:rect l="l" t="t" r="r" b="b"/>
              <a:pathLst>
                <a:path w="34925">
                  <a:moveTo>
                    <a:pt x="0" y="0"/>
                  </a:moveTo>
                  <a:lnTo>
                    <a:pt x="3457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264479" y="1174261"/>
              <a:ext cx="43815" cy="8890"/>
            </a:xfrm>
            <a:custGeom>
              <a:avLst/>
              <a:gdLst/>
              <a:ahLst/>
              <a:cxnLst/>
              <a:rect l="l" t="t" r="r" b="b"/>
              <a:pathLst>
                <a:path w="43814" h="8890">
                  <a:moveTo>
                    <a:pt x="4322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43224" y="8645"/>
                  </a:lnTo>
                  <a:lnTo>
                    <a:pt x="432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77446" y="1187229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3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273124" y="1182907"/>
              <a:ext cx="34925" cy="8890"/>
            </a:xfrm>
            <a:custGeom>
              <a:avLst/>
              <a:gdLst/>
              <a:ahLst/>
              <a:cxnLst/>
              <a:rect l="l" t="t" r="r" b="b"/>
              <a:pathLst>
                <a:path w="34925" h="8890">
                  <a:moveTo>
                    <a:pt x="3457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34579" y="8645"/>
                  </a:lnTo>
                  <a:lnTo>
                    <a:pt x="345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286091" y="119587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89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281769" y="1191552"/>
              <a:ext cx="26034" cy="8890"/>
            </a:xfrm>
            <a:custGeom>
              <a:avLst/>
              <a:gdLst/>
              <a:ahLst/>
              <a:cxnLst/>
              <a:rect l="l" t="t" r="r" b="b"/>
              <a:pathLst>
                <a:path w="26035" h="8890">
                  <a:moveTo>
                    <a:pt x="2593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25934" y="8645"/>
                  </a:lnTo>
                  <a:lnTo>
                    <a:pt x="259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294736" y="120452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44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290414" y="1200198"/>
              <a:ext cx="17780" cy="8890"/>
            </a:xfrm>
            <a:custGeom>
              <a:avLst/>
              <a:gdLst/>
              <a:ahLst/>
              <a:cxnLst/>
              <a:rect l="l" t="t" r="r" b="b"/>
              <a:pathLst>
                <a:path w="17779" h="8890">
                  <a:moveTo>
                    <a:pt x="17289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17289" y="8645"/>
                  </a:lnTo>
                  <a:lnTo>
                    <a:pt x="172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303381" y="121316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86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299058" y="1208843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90">
                  <a:moveTo>
                    <a:pt x="8644" y="0"/>
                  </a:moveTo>
                  <a:lnTo>
                    <a:pt x="0" y="0"/>
                  </a:lnTo>
                  <a:lnTo>
                    <a:pt x="0" y="8645"/>
                  </a:lnTo>
                  <a:lnTo>
                    <a:pt x="8644" y="8645"/>
                  </a:lnTo>
                  <a:lnTo>
                    <a:pt x="864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2" name="object 172"/>
          <p:cNvGrpSpPr/>
          <p:nvPr/>
        </p:nvGrpSpPr>
        <p:grpSpPr>
          <a:xfrm>
            <a:off x="4850891" y="0"/>
            <a:ext cx="5580380" cy="1108710"/>
            <a:chOff x="4850891" y="0"/>
            <a:chExt cx="5580380" cy="1108710"/>
          </a:xfrm>
        </p:grpSpPr>
        <p:pic>
          <p:nvPicPr>
            <p:cNvPr id="173" name="object 17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50891" y="0"/>
              <a:ext cx="2064258" cy="1108710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5643" y="0"/>
              <a:ext cx="4135374" cy="1108710"/>
            </a:xfrm>
            <a:prstGeom prst="rect">
              <a:avLst/>
            </a:prstGeom>
          </p:spPr>
        </p:pic>
      </p:grpSp>
      <p:sp>
        <p:nvSpPr>
          <p:cNvPr id="175" name="object 175"/>
          <p:cNvSpPr txBox="1">
            <a:spLocks noGrp="1"/>
          </p:cNvSpPr>
          <p:nvPr>
            <p:ph type="title"/>
          </p:nvPr>
        </p:nvSpPr>
        <p:spPr>
          <a:xfrm>
            <a:off x="5185917" y="8585"/>
            <a:ext cx="488378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Aspek</a:t>
            </a:r>
            <a:r>
              <a:rPr spc="-225" dirty="0"/>
              <a:t> </a:t>
            </a:r>
            <a:r>
              <a:rPr spc="-55" dirty="0"/>
              <a:t>Pengembangan</a:t>
            </a:r>
          </a:p>
        </p:txBody>
      </p:sp>
      <p:sp>
        <p:nvSpPr>
          <p:cNvPr id="176" name="object 17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27</a:t>
            </a:fld>
            <a:endParaRPr spc="1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7723" y="1357604"/>
          <a:ext cx="11842112" cy="4104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6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1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7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96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99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357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237232">
                <a:tc gridSpan="9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1565275" algn="l"/>
                          <a:tab pos="1795780" algn="l"/>
                        </a:tabLst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Perusahaan	:	0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1565275" algn="l"/>
                          <a:tab pos="1795780" algn="l"/>
                        </a:tabLst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Alamat	:	0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1565275" algn="l"/>
                          <a:tab pos="1795780" algn="l"/>
                        </a:tabLst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Merk	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:	0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1565275" algn="l"/>
                          <a:tab pos="1795780" algn="l"/>
                        </a:tabLst>
                      </a:pPr>
                      <a:r>
                        <a:rPr sz="1000" b="1" spc="-10" dirty="0">
                          <a:latin typeface="Calibri"/>
                          <a:cs typeface="Calibri"/>
                        </a:rPr>
                        <a:t>Jenis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Kendaraan	:	0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1565275" algn="l"/>
                          <a:tab pos="1795780" algn="l"/>
                        </a:tabLst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Tipe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Produk	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:	0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1565275" algn="l"/>
                          <a:tab pos="1795780" algn="l"/>
                        </a:tabLst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Standar	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:	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39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9"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b="1" spc="-5" dirty="0">
                          <a:latin typeface="Candara"/>
                          <a:cs typeface="Candara"/>
                        </a:rPr>
                        <a:t>Unsur</a:t>
                      </a:r>
                      <a:r>
                        <a:rPr sz="1800" b="1" spc="-2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b="1" spc="-5" dirty="0">
                          <a:latin typeface="Candara"/>
                          <a:cs typeface="Candara"/>
                        </a:rPr>
                        <a:t>Kegiatan</a:t>
                      </a:r>
                      <a:r>
                        <a:rPr sz="1800" b="1" spc="-2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b="1" dirty="0">
                          <a:latin typeface="Candara"/>
                          <a:cs typeface="Candara"/>
                        </a:rPr>
                        <a:t>:</a:t>
                      </a:r>
                      <a:endParaRPr sz="1800">
                        <a:latin typeface="Candara"/>
                        <a:cs typeface="Candara"/>
                      </a:endParaRPr>
                    </a:p>
                    <a:p>
                      <a:pPr marL="440055" indent="-343535">
                        <a:lnSpc>
                          <a:spcPct val="100000"/>
                        </a:lnSpc>
                        <a:buAutoNum type="arabicPeriod"/>
                        <a:tabLst>
                          <a:tab pos="440055" algn="l"/>
                          <a:tab pos="440690" algn="l"/>
                        </a:tabLst>
                      </a:pPr>
                      <a:r>
                        <a:rPr sz="1800" spc="-5" dirty="0">
                          <a:latin typeface="Candara"/>
                          <a:cs typeface="Candara"/>
                        </a:rPr>
                        <a:t>Memiliki</a:t>
                      </a:r>
                      <a:r>
                        <a:rPr sz="1800" spc="-4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Dokumen</a:t>
                      </a:r>
                      <a:r>
                        <a:rPr sz="1800" spc="-5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dalam</a:t>
                      </a:r>
                      <a:r>
                        <a:rPr sz="1800" spc="-3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bahasa</a:t>
                      </a:r>
                      <a:endParaRPr sz="1800">
                        <a:latin typeface="Candara"/>
                        <a:cs typeface="Candara"/>
                      </a:endParaRPr>
                    </a:p>
                    <a:p>
                      <a:pPr marL="44005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ndara"/>
                          <a:cs typeface="Candara"/>
                        </a:rPr>
                        <a:t>indonesia</a:t>
                      </a:r>
                      <a:r>
                        <a:rPr sz="1800" spc="-6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dan/atau</a:t>
                      </a:r>
                      <a:r>
                        <a:rPr sz="1800" spc="-6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inggris</a:t>
                      </a:r>
                      <a:endParaRPr sz="1800">
                        <a:latin typeface="Candara"/>
                        <a:cs typeface="Candara"/>
                      </a:endParaRPr>
                    </a:p>
                    <a:p>
                      <a:pPr marL="440055" marR="254000" indent="-342900">
                        <a:lnSpc>
                          <a:spcPct val="100000"/>
                        </a:lnSpc>
                        <a:buAutoNum type="arabicPeriod" startAt="2"/>
                        <a:tabLst>
                          <a:tab pos="440055" algn="l"/>
                          <a:tab pos="440690" algn="l"/>
                        </a:tabLst>
                      </a:pPr>
                      <a:r>
                        <a:rPr sz="1800" spc="-5" dirty="0">
                          <a:latin typeface="Candara"/>
                          <a:cs typeface="Candara"/>
                        </a:rPr>
                        <a:t>Memiliki</a:t>
                      </a:r>
                      <a:r>
                        <a:rPr sz="1800" spc="-4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divisi</a:t>
                      </a:r>
                      <a:r>
                        <a:rPr sz="1800" spc="-7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atau</a:t>
                      </a:r>
                      <a:r>
                        <a:rPr sz="1800" spc="-3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bagian</a:t>
                      </a:r>
                      <a:r>
                        <a:rPr sz="1800" spc="-3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yang </a:t>
                      </a:r>
                      <a:r>
                        <a:rPr sz="1800" spc="-37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bergerak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dalam bidang </a:t>
                      </a:r>
                      <a:r>
                        <a:rPr sz="1800" spc="1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penelitian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dan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pengembangan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dalam </a:t>
                      </a:r>
                      <a:r>
                        <a:rPr sz="1800" spc="-5" dirty="0">
                          <a:latin typeface="Candara"/>
                          <a:cs typeface="Candara"/>
                        </a:rPr>
                        <a:t>struktur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organisasi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 Perusahaan</a:t>
                      </a:r>
                      <a:endParaRPr sz="1800">
                        <a:latin typeface="Candara"/>
                        <a:cs typeface="Candara"/>
                      </a:endParaRPr>
                    </a:p>
                    <a:p>
                      <a:pPr marL="440055" marR="314325" indent="-342900">
                        <a:lnSpc>
                          <a:spcPct val="99500"/>
                        </a:lnSpc>
                        <a:spcBef>
                          <a:spcPts val="20"/>
                        </a:spcBef>
                        <a:buAutoNum type="arabicPeriod" startAt="2"/>
                        <a:tabLst>
                          <a:tab pos="440055" algn="l"/>
                          <a:tab pos="440690" algn="l"/>
                        </a:tabLst>
                      </a:pPr>
                      <a:r>
                        <a:rPr sz="1800" spc="-5" dirty="0">
                          <a:latin typeface="Candara"/>
                          <a:cs typeface="Candara"/>
                        </a:rPr>
                        <a:t>Memiliki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tenaga </a:t>
                      </a:r>
                      <a:r>
                        <a:rPr sz="1800" spc="-5" dirty="0">
                          <a:latin typeface="Candara"/>
                          <a:cs typeface="Candara"/>
                        </a:rPr>
                        <a:t>kerja/peneliti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 yang</a:t>
                      </a:r>
                      <a:r>
                        <a:rPr sz="1800" spc="-5" dirty="0">
                          <a:latin typeface="Candara"/>
                          <a:cs typeface="Candara"/>
                        </a:rPr>
                        <a:t> memiliki</a:t>
                      </a:r>
                      <a:r>
                        <a:rPr sz="1800" spc="-3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tugas</a:t>
                      </a:r>
                      <a:r>
                        <a:rPr sz="1800" spc="-3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-5" dirty="0">
                          <a:latin typeface="Candara"/>
                          <a:cs typeface="Candara"/>
                        </a:rPr>
                        <a:t>pokok</a:t>
                      </a:r>
                      <a:r>
                        <a:rPr sz="1800" spc="-1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dan </a:t>
                      </a:r>
                      <a:r>
                        <a:rPr sz="1800" spc="-375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fungsi </a:t>
                      </a:r>
                      <a:r>
                        <a:rPr sz="1800" spc="-5" dirty="0">
                          <a:latin typeface="Candara"/>
                          <a:cs typeface="Candara"/>
                        </a:rPr>
                        <a:t>hanya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pada </a:t>
                      </a:r>
                      <a:r>
                        <a:rPr sz="1800" dirty="0">
                          <a:latin typeface="Candara"/>
                          <a:cs typeface="Candara"/>
                        </a:rPr>
                        <a:t>divisi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atau </a:t>
                      </a:r>
                      <a:r>
                        <a:rPr sz="1800" spc="10" dirty="0">
                          <a:latin typeface="Candara"/>
                          <a:cs typeface="Candara"/>
                        </a:rPr>
                        <a:t> </a:t>
                      </a:r>
                      <a:r>
                        <a:rPr sz="1800" spc="5" dirty="0">
                          <a:latin typeface="Candara"/>
                          <a:cs typeface="Candara"/>
                        </a:rPr>
                        <a:t>bagian</a:t>
                      </a:r>
                      <a:endParaRPr sz="1800">
                        <a:latin typeface="Candara"/>
                        <a:cs typeface="Candara"/>
                      </a:endParaRPr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851"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5" dirty="0">
                          <a:latin typeface="Calibri"/>
                          <a:cs typeface="Calibri"/>
                        </a:rPr>
                        <a:t>KOMPONEN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39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PRESENTASE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(TKDN)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KEPEMILIKAN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SAHAM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PORSI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NILAI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(Bobot)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</a:pPr>
                      <a:r>
                        <a:rPr sz="1100" b="1" spc="-1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TKDN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218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Dimiliki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b="1" spc="5" dirty="0">
                          <a:latin typeface="Calibri"/>
                          <a:cs typeface="Calibri"/>
                        </a:rPr>
                        <a:t>Bobot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37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10" dirty="0">
                          <a:latin typeface="Calibri"/>
                          <a:cs typeface="Calibri"/>
                        </a:rPr>
                        <a:t>(I)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4033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5" dirty="0">
                          <a:latin typeface="Calibri"/>
                          <a:cs typeface="Calibri"/>
                        </a:rPr>
                        <a:t>(II)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5" dirty="0">
                          <a:latin typeface="Calibri"/>
                          <a:cs typeface="Calibri"/>
                        </a:rPr>
                        <a:t>(III)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5430" marR="317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850" spc="10" dirty="0">
                          <a:latin typeface="Calibri"/>
                          <a:cs typeface="Calibri"/>
                        </a:rPr>
                        <a:t>(IV)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10" dirty="0">
                          <a:latin typeface="Calibri"/>
                          <a:cs typeface="Calibri"/>
                        </a:rPr>
                        <a:t>(V)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850" spc="10" dirty="0">
                          <a:latin typeface="Calibri"/>
                          <a:cs typeface="Calibri"/>
                        </a:rPr>
                        <a:t>(VI)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b="1" spc="-2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kumen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Memenuhi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Semua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Unsur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kegiatan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8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7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130">
                        <a:lnSpc>
                          <a:spcPts val="695"/>
                        </a:lnSpc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Dokumen Memenuhi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Unsur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Kegiatan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ts val="82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80%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5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Dokumen Memenuhi</a:t>
                      </a:r>
                      <a:r>
                        <a:rPr sz="10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Unsur</a:t>
                      </a:r>
                      <a:r>
                        <a:rPr sz="10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Kegiatan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50%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130" marR="114935">
                        <a:lnSpc>
                          <a:spcPct val="110400"/>
                        </a:lnSpc>
                        <a:spcBef>
                          <a:spcPts val="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Tidak 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Memiliki 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Semua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Dokumen 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Pendukung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untuk </a:t>
                      </a:r>
                      <a:r>
                        <a:rPr sz="1000" b="1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semua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unsur</a:t>
                      </a:r>
                      <a:r>
                        <a:rPr sz="1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Kegiatan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CC"/>
                      </a:solidFill>
                      <a:prstDash val="solid"/>
                    </a:lnR>
                    <a:lnT w="9525">
                      <a:solidFill>
                        <a:srgbClr val="0000CC"/>
                      </a:solidFill>
                      <a:prstDash val="solid"/>
                    </a:lnT>
                    <a:lnB w="9525">
                      <a:solidFill>
                        <a:srgbClr val="0000CC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7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600">
                <a:tc gridSpan="7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TOTAL 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NILAI</a:t>
                      </a:r>
                      <a:r>
                        <a:rPr sz="11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TKDN</a:t>
                      </a:r>
                      <a:r>
                        <a:rPr sz="11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PENGEMBANGAN</a:t>
                      </a:r>
                      <a:r>
                        <a:rPr sz="11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Berbasis</a:t>
                      </a:r>
                      <a:r>
                        <a:rPr sz="11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Aktivitas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0,00%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C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3215728" y="1399557"/>
            <a:ext cx="42545" cy="42545"/>
            <a:chOff x="3215728" y="1399557"/>
            <a:chExt cx="42545" cy="42545"/>
          </a:xfrm>
        </p:grpSpPr>
        <p:sp>
          <p:nvSpPr>
            <p:cNvPr id="4" name="object 4"/>
            <p:cNvSpPr/>
            <p:nvPr/>
          </p:nvSpPr>
          <p:spPr>
            <a:xfrm>
              <a:off x="3219227" y="1403056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15728" y="1399557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5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26225" y="141005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22726" y="1406555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33224" y="141705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29724" y="1413553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40222" y="142405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36723" y="1420551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47220" y="143104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43721" y="1427549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4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54218" y="143804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0719" y="143454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856673" y="1413553"/>
            <a:ext cx="28575" cy="28575"/>
            <a:chOff x="1856673" y="1413553"/>
            <a:chExt cx="28575" cy="28575"/>
          </a:xfrm>
        </p:grpSpPr>
        <p:sp>
          <p:nvSpPr>
            <p:cNvPr id="17" name="object 17"/>
            <p:cNvSpPr/>
            <p:nvPr/>
          </p:nvSpPr>
          <p:spPr>
            <a:xfrm>
              <a:off x="1860172" y="141705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56673" y="1413553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60172" y="142405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5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56673" y="1420551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60172" y="143104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856673" y="1427549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5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60172" y="143804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56673" y="143454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194454" y="1553933"/>
            <a:ext cx="63500" cy="63500"/>
            <a:chOff x="3194454" y="1553933"/>
            <a:chExt cx="63500" cy="63500"/>
          </a:xfrm>
        </p:grpSpPr>
        <p:sp>
          <p:nvSpPr>
            <p:cNvPr id="26" name="object 26"/>
            <p:cNvSpPr/>
            <p:nvPr/>
          </p:nvSpPr>
          <p:spPr>
            <a:xfrm>
              <a:off x="3197953" y="1557432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6265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94454" y="1553933"/>
              <a:ext cx="63500" cy="7620"/>
            </a:xfrm>
            <a:custGeom>
              <a:avLst/>
              <a:gdLst/>
              <a:ahLst/>
              <a:cxnLst/>
              <a:rect l="l" t="t" r="r" b="b"/>
              <a:pathLst>
                <a:path w="63500" h="7619">
                  <a:moveTo>
                    <a:pt x="63333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3333" y="6998"/>
                  </a:lnTo>
                  <a:lnTo>
                    <a:pt x="633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04951" y="1564430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0" y="0"/>
                  </a:moveTo>
                  <a:lnTo>
                    <a:pt x="49267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01452" y="1560931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19">
                  <a:moveTo>
                    <a:pt x="56335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56335" y="6998"/>
                  </a:lnTo>
                  <a:lnTo>
                    <a:pt x="5633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12229" y="1571428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5">
                  <a:moveTo>
                    <a:pt x="0" y="0"/>
                  </a:moveTo>
                  <a:lnTo>
                    <a:pt x="41989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08730" y="1567929"/>
              <a:ext cx="49530" cy="7620"/>
            </a:xfrm>
            <a:custGeom>
              <a:avLst/>
              <a:gdLst/>
              <a:ahLst/>
              <a:cxnLst/>
              <a:rect l="l" t="t" r="r" b="b"/>
              <a:pathLst>
                <a:path w="49529" h="7619">
                  <a:moveTo>
                    <a:pt x="48987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8987" y="6998"/>
                  </a:lnTo>
                  <a:lnTo>
                    <a:pt x="4898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19227" y="1578426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15728" y="1574927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5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26225" y="158542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222726" y="1581925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33224" y="159242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29725" y="1588923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40222" y="159942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36723" y="1595921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47220" y="160641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243721" y="1602919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4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254218" y="161341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50719" y="160991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856673" y="1553933"/>
            <a:ext cx="63500" cy="63500"/>
            <a:chOff x="1856673" y="1553933"/>
            <a:chExt cx="63500" cy="63500"/>
          </a:xfrm>
        </p:grpSpPr>
        <p:sp>
          <p:nvSpPr>
            <p:cNvPr id="45" name="object 45"/>
            <p:cNvSpPr/>
            <p:nvPr/>
          </p:nvSpPr>
          <p:spPr>
            <a:xfrm>
              <a:off x="1860172" y="1557432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5985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56673" y="1553933"/>
              <a:ext cx="63500" cy="7620"/>
            </a:xfrm>
            <a:custGeom>
              <a:avLst/>
              <a:gdLst/>
              <a:ahLst/>
              <a:cxnLst/>
              <a:rect l="l" t="t" r="r" b="b"/>
              <a:pathLst>
                <a:path w="63500" h="7619">
                  <a:moveTo>
                    <a:pt x="6298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2984" y="6998"/>
                  </a:lnTo>
                  <a:lnTo>
                    <a:pt x="629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60172" y="1564430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30">
                  <a:moveTo>
                    <a:pt x="0" y="0"/>
                  </a:moveTo>
                  <a:lnTo>
                    <a:pt x="48987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856673" y="1560931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19">
                  <a:moveTo>
                    <a:pt x="55985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55985" y="6998"/>
                  </a:lnTo>
                  <a:lnTo>
                    <a:pt x="559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860172" y="1571428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4">
                  <a:moveTo>
                    <a:pt x="0" y="0"/>
                  </a:moveTo>
                  <a:lnTo>
                    <a:pt x="41989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856673" y="1567929"/>
              <a:ext cx="49530" cy="7620"/>
            </a:xfrm>
            <a:custGeom>
              <a:avLst/>
              <a:gdLst/>
              <a:ahLst/>
              <a:cxnLst/>
              <a:rect l="l" t="t" r="r" b="b"/>
              <a:pathLst>
                <a:path w="49530" h="7619">
                  <a:moveTo>
                    <a:pt x="48987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8987" y="6998"/>
                  </a:lnTo>
                  <a:lnTo>
                    <a:pt x="4898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60172" y="1578426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56673" y="1574927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4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860172" y="1585424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56673" y="1581925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60172" y="159242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56673" y="1588923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60172" y="1599420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5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56673" y="1595921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860172" y="1606418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856673" y="1602919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5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860172" y="1613416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856673" y="1609917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856673" y="1729164"/>
            <a:ext cx="63500" cy="63500"/>
            <a:chOff x="1856673" y="1729164"/>
            <a:chExt cx="63500" cy="63500"/>
          </a:xfrm>
        </p:grpSpPr>
        <p:sp>
          <p:nvSpPr>
            <p:cNvPr id="64" name="object 64"/>
            <p:cNvSpPr/>
            <p:nvPr/>
          </p:nvSpPr>
          <p:spPr>
            <a:xfrm>
              <a:off x="1860172" y="1732663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5985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56673" y="1729164"/>
              <a:ext cx="63500" cy="7620"/>
            </a:xfrm>
            <a:custGeom>
              <a:avLst/>
              <a:gdLst/>
              <a:ahLst/>
              <a:cxnLst/>
              <a:rect l="l" t="t" r="r" b="b"/>
              <a:pathLst>
                <a:path w="63500" h="7619">
                  <a:moveTo>
                    <a:pt x="6298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2984" y="6998"/>
                  </a:lnTo>
                  <a:lnTo>
                    <a:pt x="629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860172" y="1739661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30">
                  <a:moveTo>
                    <a:pt x="0" y="0"/>
                  </a:moveTo>
                  <a:lnTo>
                    <a:pt x="48987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856673" y="1736162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19">
                  <a:moveTo>
                    <a:pt x="55985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55985" y="6998"/>
                  </a:lnTo>
                  <a:lnTo>
                    <a:pt x="559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860172" y="1746659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4">
                  <a:moveTo>
                    <a:pt x="0" y="0"/>
                  </a:moveTo>
                  <a:lnTo>
                    <a:pt x="41989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856673" y="1743160"/>
              <a:ext cx="49530" cy="7620"/>
            </a:xfrm>
            <a:custGeom>
              <a:avLst/>
              <a:gdLst/>
              <a:ahLst/>
              <a:cxnLst/>
              <a:rect l="l" t="t" r="r" b="b"/>
              <a:pathLst>
                <a:path w="49530" h="7619">
                  <a:moveTo>
                    <a:pt x="48987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8987" y="6998"/>
                  </a:lnTo>
                  <a:lnTo>
                    <a:pt x="4898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860172" y="175365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856673" y="1750158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4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860172" y="1760655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856673" y="1757156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860172" y="176765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856673" y="1764154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860172" y="177465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5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856673" y="1771152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860172" y="17816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856673" y="1778150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5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860172" y="178864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856673" y="178514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856673" y="1904534"/>
            <a:ext cx="63500" cy="63500"/>
            <a:chOff x="1856673" y="1904534"/>
            <a:chExt cx="63500" cy="63500"/>
          </a:xfrm>
        </p:grpSpPr>
        <p:sp>
          <p:nvSpPr>
            <p:cNvPr id="83" name="object 83"/>
            <p:cNvSpPr/>
            <p:nvPr/>
          </p:nvSpPr>
          <p:spPr>
            <a:xfrm>
              <a:off x="1860172" y="1908033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5985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856673" y="1904534"/>
              <a:ext cx="63500" cy="7620"/>
            </a:xfrm>
            <a:custGeom>
              <a:avLst/>
              <a:gdLst/>
              <a:ahLst/>
              <a:cxnLst/>
              <a:rect l="l" t="t" r="r" b="b"/>
              <a:pathLst>
                <a:path w="63500" h="7619">
                  <a:moveTo>
                    <a:pt x="6298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2984" y="6998"/>
                  </a:lnTo>
                  <a:lnTo>
                    <a:pt x="629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860172" y="1915031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30">
                  <a:moveTo>
                    <a:pt x="0" y="0"/>
                  </a:moveTo>
                  <a:lnTo>
                    <a:pt x="48987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856673" y="1911532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19">
                  <a:moveTo>
                    <a:pt x="55985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55985" y="6998"/>
                  </a:lnTo>
                  <a:lnTo>
                    <a:pt x="559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860172" y="1922029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4">
                  <a:moveTo>
                    <a:pt x="0" y="0"/>
                  </a:moveTo>
                  <a:lnTo>
                    <a:pt x="41989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856673" y="1918530"/>
              <a:ext cx="49530" cy="7620"/>
            </a:xfrm>
            <a:custGeom>
              <a:avLst/>
              <a:gdLst/>
              <a:ahLst/>
              <a:cxnLst/>
              <a:rect l="l" t="t" r="r" b="b"/>
              <a:pathLst>
                <a:path w="49530" h="7619">
                  <a:moveTo>
                    <a:pt x="48987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8987" y="6998"/>
                  </a:lnTo>
                  <a:lnTo>
                    <a:pt x="4898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860172" y="192902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856673" y="1925528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4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860172" y="1936025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856673" y="1932526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860172" y="194302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856673" y="1939524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860172" y="195002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5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856673" y="1946522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860172" y="195701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856673" y="1953520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5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860172" y="196401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856673" y="196051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1856673" y="2079484"/>
            <a:ext cx="63500" cy="63500"/>
            <a:chOff x="1856673" y="2079484"/>
            <a:chExt cx="63500" cy="63500"/>
          </a:xfrm>
        </p:grpSpPr>
        <p:sp>
          <p:nvSpPr>
            <p:cNvPr id="102" name="object 102"/>
            <p:cNvSpPr/>
            <p:nvPr/>
          </p:nvSpPr>
          <p:spPr>
            <a:xfrm>
              <a:off x="1860172" y="2082983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5985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856673" y="2079484"/>
              <a:ext cx="63500" cy="7620"/>
            </a:xfrm>
            <a:custGeom>
              <a:avLst/>
              <a:gdLst/>
              <a:ahLst/>
              <a:cxnLst/>
              <a:rect l="l" t="t" r="r" b="b"/>
              <a:pathLst>
                <a:path w="63500" h="7619">
                  <a:moveTo>
                    <a:pt x="6298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2984" y="6998"/>
                  </a:lnTo>
                  <a:lnTo>
                    <a:pt x="629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860172" y="2089981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30">
                  <a:moveTo>
                    <a:pt x="0" y="0"/>
                  </a:moveTo>
                  <a:lnTo>
                    <a:pt x="48987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856673" y="2086412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19">
                  <a:moveTo>
                    <a:pt x="55985" y="0"/>
                  </a:moveTo>
                  <a:lnTo>
                    <a:pt x="0" y="0"/>
                  </a:lnTo>
                  <a:lnTo>
                    <a:pt x="0" y="7347"/>
                  </a:lnTo>
                  <a:lnTo>
                    <a:pt x="55985" y="7347"/>
                  </a:lnTo>
                  <a:lnTo>
                    <a:pt x="559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860172" y="2097259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4">
                  <a:moveTo>
                    <a:pt x="0" y="0"/>
                  </a:moveTo>
                  <a:lnTo>
                    <a:pt x="41989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856673" y="2093760"/>
              <a:ext cx="49530" cy="7620"/>
            </a:xfrm>
            <a:custGeom>
              <a:avLst/>
              <a:gdLst/>
              <a:ahLst/>
              <a:cxnLst/>
              <a:rect l="l" t="t" r="r" b="b"/>
              <a:pathLst>
                <a:path w="49530" h="7619">
                  <a:moveTo>
                    <a:pt x="48987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8987" y="6998"/>
                  </a:lnTo>
                  <a:lnTo>
                    <a:pt x="4898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860172" y="210425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856673" y="2100758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4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860172" y="2111255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856673" y="2107756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860172" y="211825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856673" y="2114754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860172" y="212525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5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856673" y="2121752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860172" y="21322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856673" y="2128750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5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860172" y="2139247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856673" y="2135748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1856673" y="2254715"/>
            <a:ext cx="63500" cy="63500"/>
            <a:chOff x="1856673" y="2254715"/>
            <a:chExt cx="63500" cy="63500"/>
          </a:xfrm>
        </p:grpSpPr>
        <p:sp>
          <p:nvSpPr>
            <p:cNvPr id="121" name="object 121"/>
            <p:cNvSpPr/>
            <p:nvPr/>
          </p:nvSpPr>
          <p:spPr>
            <a:xfrm>
              <a:off x="1860172" y="2258214"/>
              <a:ext cx="56515" cy="0"/>
            </a:xfrm>
            <a:custGeom>
              <a:avLst/>
              <a:gdLst/>
              <a:ahLst/>
              <a:cxnLst/>
              <a:rect l="l" t="t" r="r" b="b"/>
              <a:pathLst>
                <a:path w="56514">
                  <a:moveTo>
                    <a:pt x="0" y="0"/>
                  </a:moveTo>
                  <a:lnTo>
                    <a:pt x="55985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856673" y="2254715"/>
              <a:ext cx="63500" cy="7620"/>
            </a:xfrm>
            <a:custGeom>
              <a:avLst/>
              <a:gdLst/>
              <a:ahLst/>
              <a:cxnLst/>
              <a:rect l="l" t="t" r="r" b="b"/>
              <a:pathLst>
                <a:path w="63500" h="7619">
                  <a:moveTo>
                    <a:pt x="6298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2984" y="6998"/>
                  </a:lnTo>
                  <a:lnTo>
                    <a:pt x="6298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860172" y="2265212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30">
                  <a:moveTo>
                    <a:pt x="0" y="0"/>
                  </a:moveTo>
                  <a:lnTo>
                    <a:pt x="48987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856673" y="2261713"/>
              <a:ext cx="56515" cy="7620"/>
            </a:xfrm>
            <a:custGeom>
              <a:avLst/>
              <a:gdLst/>
              <a:ahLst/>
              <a:cxnLst/>
              <a:rect l="l" t="t" r="r" b="b"/>
              <a:pathLst>
                <a:path w="56514" h="7619">
                  <a:moveTo>
                    <a:pt x="55985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55985" y="6998"/>
                  </a:lnTo>
                  <a:lnTo>
                    <a:pt x="55985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860172" y="2272210"/>
              <a:ext cx="42545" cy="0"/>
            </a:xfrm>
            <a:custGeom>
              <a:avLst/>
              <a:gdLst/>
              <a:ahLst/>
              <a:cxnLst/>
              <a:rect l="l" t="t" r="r" b="b"/>
              <a:pathLst>
                <a:path w="42544">
                  <a:moveTo>
                    <a:pt x="0" y="0"/>
                  </a:moveTo>
                  <a:lnTo>
                    <a:pt x="41989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856673" y="2268711"/>
              <a:ext cx="49530" cy="7620"/>
            </a:xfrm>
            <a:custGeom>
              <a:avLst/>
              <a:gdLst/>
              <a:ahLst/>
              <a:cxnLst/>
              <a:rect l="l" t="t" r="r" b="b"/>
              <a:pathLst>
                <a:path w="49530" h="7619">
                  <a:moveTo>
                    <a:pt x="48987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8987" y="6998"/>
                  </a:lnTo>
                  <a:lnTo>
                    <a:pt x="4898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860172" y="227920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856673" y="2275709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4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860172" y="2286206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856673" y="2282707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860172" y="2293204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856673" y="2289775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7347"/>
                  </a:lnTo>
                  <a:lnTo>
                    <a:pt x="27992" y="7347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860172" y="2300622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5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856673" y="2297123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860172" y="2307620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19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856673" y="2304121"/>
              <a:ext cx="14604" cy="7620"/>
            </a:xfrm>
            <a:custGeom>
              <a:avLst/>
              <a:gdLst/>
              <a:ahLst/>
              <a:cxnLst/>
              <a:rect l="l" t="t" r="r" b="b"/>
              <a:pathLst>
                <a:path w="14605" h="7619">
                  <a:moveTo>
                    <a:pt x="13996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13996" y="6998"/>
                  </a:lnTo>
                  <a:lnTo>
                    <a:pt x="13996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860172" y="2314618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6998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1856673" y="2311119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19" h="7619">
                  <a:moveTo>
                    <a:pt x="6998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6998" y="6998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5477975" y="2892654"/>
            <a:ext cx="28575" cy="28575"/>
            <a:chOff x="5477975" y="2892654"/>
            <a:chExt cx="28575" cy="28575"/>
          </a:xfrm>
        </p:grpSpPr>
        <p:sp>
          <p:nvSpPr>
            <p:cNvPr id="140" name="object 140"/>
            <p:cNvSpPr/>
            <p:nvPr/>
          </p:nvSpPr>
          <p:spPr>
            <a:xfrm>
              <a:off x="5481474" y="289615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477975" y="2892654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488472" y="290315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484973" y="2899652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495470" y="2910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491963" y="290658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3995" y="0"/>
                  </a:moveTo>
                  <a:lnTo>
                    <a:pt x="0" y="0"/>
                  </a:lnTo>
                  <a:lnTo>
                    <a:pt x="0" y="7353"/>
                  </a:lnTo>
                  <a:lnTo>
                    <a:pt x="6997" y="7353"/>
                  </a:lnTo>
                  <a:lnTo>
                    <a:pt x="6997" y="14351"/>
                  </a:lnTo>
                  <a:lnTo>
                    <a:pt x="13995" y="14351"/>
                  </a:lnTo>
                  <a:lnTo>
                    <a:pt x="13995" y="7353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6" name="object 146"/>
          <p:cNvGrpSpPr/>
          <p:nvPr/>
        </p:nvGrpSpPr>
        <p:grpSpPr>
          <a:xfrm>
            <a:off x="6311463" y="2878658"/>
            <a:ext cx="42545" cy="42545"/>
            <a:chOff x="6311463" y="2878658"/>
            <a:chExt cx="42545" cy="42545"/>
          </a:xfrm>
        </p:grpSpPr>
        <p:sp>
          <p:nvSpPr>
            <p:cNvPr id="147" name="object 147"/>
            <p:cNvSpPr/>
            <p:nvPr/>
          </p:nvSpPr>
          <p:spPr>
            <a:xfrm>
              <a:off x="6314963" y="288215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4991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311463" y="2878658"/>
              <a:ext cx="42545" cy="7620"/>
            </a:xfrm>
            <a:custGeom>
              <a:avLst/>
              <a:gdLst/>
              <a:ahLst/>
              <a:cxnLst/>
              <a:rect l="l" t="t" r="r" b="b"/>
              <a:pathLst>
                <a:path w="42545" h="7619">
                  <a:moveTo>
                    <a:pt x="41989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41989" y="6998"/>
                  </a:lnTo>
                  <a:lnTo>
                    <a:pt x="419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321961" y="2889155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7992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318462" y="2885656"/>
              <a:ext cx="35560" cy="7620"/>
            </a:xfrm>
            <a:custGeom>
              <a:avLst/>
              <a:gdLst/>
              <a:ahLst/>
              <a:cxnLst/>
              <a:rect l="l" t="t" r="r" b="b"/>
              <a:pathLst>
                <a:path w="35560" h="7619">
                  <a:moveTo>
                    <a:pt x="34991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34991" y="6998"/>
                  </a:lnTo>
                  <a:lnTo>
                    <a:pt x="349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328959" y="289615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0994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325460" y="2892654"/>
              <a:ext cx="28575" cy="7620"/>
            </a:xfrm>
            <a:custGeom>
              <a:avLst/>
              <a:gdLst/>
              <a:ahLst/>
              <a:cxnLst/>
              <a:rect l="l" t="t" r="r" b="b"/>
              <a:pathLst>
                <a:path w="28575" h="7619">
                  <a:moveTo>
                    <a:pt x="27992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7992" y="6998"/>
                  </a:lnTo>
                  <a:lnTo>
                    <a:pt x="279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335957" y="2903151"/>
              <a:ext cx="14604" cy="0"/>
            </a:xfrm>
            <a:custGeom>
              <a:avLst/>
              <a:gdLst/>
              <a:ahLst/>
              <a:cxnLst/>
              <a:rect l="l" t="t" r="r" b="b"/>
              <a:pathLst>
                <a:path w="14604">
                  <a:moveTo>
                    <a:pt x="0" y="0"/>
                  </a:moveTo>
                  <a:lnTo>
                    <a:pt x="13996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332458" y="2899652"/>
              <a:ext cx="21590" cy="7620"/>
            </a:xfrm>
            <a:custGeom>
              <a:avLst/>
              <a:gdLst/>
              <a:ahLst/>
              <a:cxnLst/>
              <a:rect l="l" t="t" r="r" b="b"/>
              <a:pathLst>
                <a:path w="21589" h="7619">
                  <a:moveTo>
                    <a:pt x="20994" y="0"/>
                  </a:moveTo>
                  <a:lnTo>
                    <a:pt x="0" y="0"/>
                  </a:lnTo>
                  <a:lnTo>
                    <a:pt x="0" y="6998"/>
                  </a:lnTo>
                  <a:lnTo>
                    <a:pt x="20994" y="6998"/>
                  </a:lnTo>
                  <a:lnTo>
                    <a:pt x="209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6342955" y="2910149"/>
              <a:ext cx="7620" cy="0"/>
            </a:xfrm>
            <a:custGeom>
              <a:avLst/>
              <a:gdLst/>
              <a:ahLst/>
              <a:cxnLst/>
              <a:rect l="l" t="t" r="r" b="b"/>
              <a:pathLst>
                <a:path w="7620">
                  <a:moveTo>
                    <a:pt x="0" y="0"/>
                  </a:moveTo>
                  <a:lnTo>
                    <a:pt x="6998" y="0"/>
                  </a:lnTo>
                </a:path>
              </a:pathLst>
            </a:custGeom>
            <a:ln w="699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339446" y="2906585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3995" y="0"/>
                  </a:moveTo>
                  <a:lnTo>
                    <a:pt x="0" y="0"/>
                  </a:lnTo>
                  <a:lnTo>
                    <a:pt x="0" y="7353"/>
                  </a:lnTo>
                  <a:lnTo>
                    <a:pt x="6997" y="7353"/>
                  </a:lnTo>
                  <a:lnTo>
                    <a:pt x="6997" y="14351"/>
                  </a:lnTo>
                  <a:lnTo>
                    <a:pt x="13995" y="14351"/>
                  </a:lnTo>
                  <a:lnTo>
                    <a:pt x="13995" y="7353"/>
                  </a:lnTo>
                  <a:lnTo>
                    <a:pt x="1399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7" name="object 15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28</a:t>
            </a:fld>
            <a:endParaRPr spc="1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73580"/>
            <a:ext cx="12193905" cy="3916679"/>
            <a:chOff x="0" y="1473580"/>
            <a:chExt cx="12193905" cy="3916679"/>
          </a:xfrm>
        </p:grpSpPr>
        <p:sp>
          <p:nvSpPr>
            <p:cNvPr id="3" name="object 3"/>
            <p:cNvSpPr/>
            <p:nvPr/>
          </p:nvSpPr>
          <p:spPr>
            <a:xfrm>
              <a:off x="585216" y="3364991"/>
              <a:ext cx="5504815" cy="425450"/>
            </a:xfrm>
            <a:custGeom>
              <a:avLst/>
              <a:gdLst/>
              <a:ahLst/>
              <a:cxnLst/>
              <a:rect l="l" t="t" r="r" b="b"/>
              <a:pathLst>
                <a:path w="5504815" h="425450">
                  <a:moveTo>
                    <a:pt x="0" y="425196"/>
                  </a:moveTo>
                  <a:lnTo>
                    <a:pt x="5504688" y="425196"/>
                  </a:lnTo>
                  <a:lnTo>
                    <a:pt x="5504688" y="0"/>
                  </a:lnTo>
                  <a:lnTo>
                    <a:pt x="0" y="0"/>
                  </a:lnTo>
                  <a:lnTo>
                    <a:pt x="0" y="425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473580"/>
              <a:ext cx="12193905" cy="3916679"/>
            </a:xfrm>
            <a:custGeom>
              <a:avLst/>
              <a:gdLst/>
              <a:ahLst/>
              <a:cxnLst/>
              <a:rect l="l" t="t" r="r" b="b"/>
              <a:pathLst>
                <a:path w="12193905" h="3916679">
                  <a:moveTo>
                    <a:pt x="10469626" y="1800479"/>
                  </a:moveTo>
                  <a:lnTo>
                    <a:pt x="8639937" y="0"/>
                  </a:lnTo>
                  <a:lnTo>
                    <a:pt x="8592756" y="47955"/>
                  </a:lnTo>
                  <a:lnTo>
                    <a:pt x="8592185" y="47371"/>
                  </a:lnTo>
                  <a:lnTo>
                    <a:pt x="6885508" y="1726819"/>
                  </a:lnTo>
                  <a:lnTo>
                    <a:pt x="0" y="1726819"/>
                  </a:lnTo>
                  <a:lnTo>
                    <a:pt x="0" y="1891411"/>
                  </a:lnTo>
                  <a:lnTo>
                    <a:pt x="6943801" y="1891411"/>
                  </a:lnTo>
                  <a:lnTo>
                    <a:pt x="6948805" y="1896491"/>
                  </a:lnTo>
                  <a:lnTo>
                    <a:pt x="8640127" y="232156"/>
                  </a:lnTo>
                  <a:lnTo>
                    <a:pt x="10239629" y="1806067"/>
                  </a:lnTo>
                  <a:lnTo>
                    <a:pt x="10464038" y="1806067"/>
                  </a:lnTo>
                  <a:lnTo>
                    <a:pt x="10469626" y="1800479"/>
                  </a:lnTo>
                  <a:close/>
                </a:path>
                <a:path w="12193905" h="3916679">
                  <a:moveTo>
                    <a:pt x="12193524" y="2019427"/>
                  </a:moveTo>
                  <a:lnTo>
                    <a:pt x="10319004" y="2019427"/>
                  </a:lnTo>
                  <a:lnTo>
                    <a:pt x="10319004" y="2028342"/>
                  </a:lnTo>
                  <a:lnTo>
                    <a:pt x="10310495" y="2019681"/>
                  </a:lnTo>
                  <a:lnTo>
                    <a:pt x="8619160" y="3684028"/>
                  </a:lnTo>
                  <a:lnTo>
                    <a:pt x="7019671" y="2110105"/>
                  </a:lnTo>
                  <a:lnTo>
                    <a:pt x="6795262" y="2110105"/>
                  </a:lnTo>
                  <a:lnTo>
                    <a:pt x="6789801" y="2115693"/>
                  </a:lnTo>
                  <a:lnTo>
                    <a:pt x="8619363" y="3916172"/>
                  </a:lnTo>
                  <a:lnTo>
                    <a:pt x="8666531" y="3868229"/>
                  </a:lnTo>
                  <a:lnTo>
                    <a:pt x="8667115" y="3868801"/>
                  </a:lnTo>
                  <a:lnTo>
                    <a:pt x="10379202" y="2184019"/>
                  </a:lnTo>
                  <a:lnTo>
                    <a:pt x="12193524" y="2184019"/>
                  </a:lnTo>
                  <a:lnTo>
                    <a:pt x="12193524" y="2019427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5216" y="1920239"/>
            <a:ext cx="5504815" cy="1280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6235" rIns="0" bIns="0" rtlCol="0">
            <a:spAutoFit/>
          </a:bodyPr>
          <a:lstStyle/>
          <a:p>
            <a:pPr marL="287020" algn="ctr">
              <a:lnSpc>
                <a:spcPct val="100000"/>
              </a:lnSpc>
              <a:spcBef>
                <a:spcPts val="2805"/>
              </a:spcBef>
            </a:pPr>
            <a:r>
              <a:rPr sz="4800" spc="-10" dirty="0">
                <a:solidFill>
                  <a:srgbClr val="006FC0"/>
                </a:solidFill>
                <a:latin typeface="Calibri"/>
                <a:cs typeface="Calibri"/>
              </a:rPr>
              <a:t>REKAPITULASI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29</a:t>
            </a:fld>
            <a:endParaRPr spc="1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777316"/>
          <a:ext cx="7439021" cy="5289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9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7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03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14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48879">
                <a:tc gridSpan="7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3277870" algn="l"/>
                        </a:tabLst>
                      </a:pPr>
                      <a:r>
                        <a:rPr sz="1300" b="1" dirty="0">
                          <a:latin typeface="Calibri"/>
                          <a:cs typeface="Calibri"/>
                        </a:rPr>
                        <a:t>Perusahaan	: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75"/>
                        </a:spcBef>
                        <a:tabLst>
                          <a:tab pos="3277870" algn="l"/>
                        </a:tabLst>
                      </a:pPr>
                      <a:r>
                        <a:rPr sz="1950" b="1" baseline="4273" dirty="0">
                          <a:latin typeface="Calibri"/>
                          <a:cs typeface="Calibri"/>
                        </a:rPr>
                        <a:t>Alamat	</a:t>
                      </a:r>
                      <a:r>
                        <a:rPr sz="1300" b="1" dirty="0">
                          <a:latin typeface="Calibri"/>
                          <a:cs typeface="Calibri"/>
                        </a:rPr>
                        <a:t>: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75"/>
                        </a:spcBef>
                        <a:tabLst>
                          <a:tab pos="3277870" algn="l"/>
                        </a:tabLst>
                      </a:pPr>
                      <a:r>
                        <a:rPr sz="1300" b="1" spc="-10" dirty="0">
                          <a:latin typeface="Calibri"/>
                          <a:cs typeface="Calibri"/>
                        </a:rPr>
                        <a:t>Merk	</a:t>
                      </a:r>
                      <a:r>
                        <a:rPr sz="1300" b="1" dirty="0">
                          <a:latin typeface="Calibri"/>
                          <a:cs typeface="Calibri"/>
                        </a:rPr>
                        <a:t>: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75"/>
                        </a:spcBef>
                        <a:tabLst>
                          <a:tab pos="3277870" algn="l"/>
                        </a:tabLst>
                      </a:pPr>
                      <a:r>
                        <a:rPr sz="1300" b="1" spc="-5" dirty="0">
                          <a:latin typeface="Calibri"/>
                          <a:cs typeface="Calibri"/>
                        </a:rPr>
                        <a:t>Jenis</a:t>
                      </a:r>
                      <a:r>
                        <a:rPr sz="13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dirty="0">
                          <a:latin typeface="Calibri"/>
                          <a:cs typeface="Calibri"/>
                        </a:rPr>
                        <a:t>Kendaraan	: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3277870" algn="l"/>
                        </a:tabLst>
                      </a:pPr>
                      <a:r>
                        <a:rPr sz="1300" b="1" dirty="0">
                          <a:latin typeface="Calibri"/>
                          <a:cs typeface="Calibri"/>
                        </a:rPr>
                        <a:t>Negara</a:t>
                      </a:r>
                      <a:r>
                        <a:rPr sz="13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-5" dirty="0">
                          <a:latin typeface="Calibri"/>
                          <a:cs typeface="Calibri"/>
                        </a:rPr>
                        <a:t>Asal</a:t>
                      </a:r>
                      <a:r>
                        <a:rPr sz="13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b="1" spc="-10" dirty="0">
                          <a:latin typeface="Calibri"/>
                          <a:cs typeface="Calibri"/>
                        </a:rPr>
                        <a:t>Merek	</a:t>
                      </a:r>
                      <a:r>
                        <a:rPr sz="1300" b="1" dirty="0">
                          <a:latin typeface="Calibri"/>
                          <a:cs typeface="Calibri"/>
                        </a:rPr>
                        <a:t>: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3277870" algn="l"/>
                        </a:tabLst>
                      </a:pPr>
                      <a:r>
                        <a:rPr sz="1300" b="1" spc="-5" dirty="0">
                          <a:latin typeface="Calibri"/>
                          <a:cs typeface="Calibri"/>
                        </a:rPr>
                        <a:t>Tipe </a:t>
                      </a:r>
                      <a:r>
                        <a:rPr sz="1300" b="1" spc="10" dirty="0">
                          <a:latin typeface="Calibri"/>
                          <a:cs typeface="Calibri"/>
                        </a:rPr>
                        <a:t>Produk	</a:t>
                      </a:r>
                      <a:r>
                        <a:rPr sz="1300" b="1" dirty="0">
                          <a:latin typeface="Calibri"/>
                          <a:cs typeface="Calibri"/>
                        </a:rPr>
                        <a:t>: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1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No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260350"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Uraian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Bobot</a:t>
                      </a:r>
                      <a:r>
                        <a:rPr sz="13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TKDN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TKDN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56845">
                        <a:lnSpc>
                          <a:spcPct val="100000"/>
                        </a:lnSpc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I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300" b="1" spc="15" dirty="0">
                          <a:latin typeface="Arial"/>
                          <a:cs typeface="Arial"/>
                        </a:rPr>
                        <a:t>Komponen</a:t>
                      </a:r>
                      <a:r>
                        <a:rPr sz="13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10" dirty="0">
                          <a:latin typeface="Arial"/>
                          <a:cs typeface="Arial"/>
                        </a:rPr>
                        <a:t>Utama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50%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218440"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7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523">
                <a:tc gridSpan="2"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II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b="1" spc="15" dirty="0">
                          <a:latin typeface="Arial"/>
                          <a:cs typeface="Arial"/>
                        </a:rPr>
                        <a:t>Komponen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5" dirty="0">
                          <a:latin typeface="Arial"/>
                          <a:cs typeface="Arial"/>
                        </a:rPr>
                        <a:t>Pendukung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10%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75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III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300" b="1" spc="5" dirty="0">
                          <a:latin typeface="Arial"/>
                          <a:cs typeface="Arial"/>
                        </a:rPr>
                        <a:t>Perakitan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20%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3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IV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15" dirty="0">
                          <a:latin typeface="Arial"/>
                          <a:cs typeface="Arial"/>
                        </a:rPr>
                        <a:t>Pengembangan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D3D3D3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3D3D3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20%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064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TKDN</a:t>
                      </a:r>
                      <a:r>
                        <a:rPr sz="13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KBL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BERBASIS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" dirty="0">
                          <a:latin typeface="Arial"/>
                          <a:cs typeface="Arial"/>
                        </a:rPr>
                        <a:t>BATERAI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b="1" spc="-5" dirty="0">
                          <a:latin typeface="Arial"/>
                          <a:cs typeface="Arial"/>
                        </a:rPr>
                        <a:t>0%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30</a:t>
            </a:fld>
            <a:endParaRPr spc="1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3523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856232"/>
            <a:ext cx="11938000" cy="4343400"/>
            <a:chOff x="0" y="1856232"/>
            <a:chExt cx="11938000" cy="4343400"/>
          </a:xfrm>
        </p:grpSpPr>
        <p:sp>
          <p:nvSpPr>
            <p:cNvPr id="4" name="object 4"/>
            <p:cNvSpPr/>
            <p:nvPr/>
          </p:nvSpPr>
          <p:spPr>
            <a:xfrm>
              <a:off x="585216" y="1920240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9523" y="1856232"/>
              <a:ext cx="8887968" cy="42382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45285" y="3353562"/>
              <a:ext cx="992505" cy="612775"/>
            </a:xfrm>
            <a:custGeom>
              <a:avLst/>
              <a:gdLst/>
              <a:ahLst/>
              <a:cxnLst/>
              <a:rect l="l" t="t" r="r" b="b"/>
              <a:pathLst>
                <a:path w="992505" h="612775">
                  <a:moveTo>
                    <a:pt x="992124" y="0"/>
                  </a:moveTo>
                  <a:lnTo>
                    <a:pt x="0" y="0"/>
                  </a:lnTo>
                  <a:lnTo>
                    <a:pt x="0" y="612648"/>
                  </a:lnTo>
                  <a:lnTo>
                    <a:pt x="992124" y="612648"/>
                  </a:lnTo>
                  <a:lnTo>
                    <a:pt x="992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45285" y="3353562"/>
              <a:ext cx="992505" cy="612775"/>
            </a:xfrm>
            <a:custGeom>
              <a:avLst/>
              <a:gdLst/>
              <a:ahLst/>
              <a:cxnLst/>
              <a:rect l="l" t="t" r="r" b="b"/>
              <a:pathLst>
                <a:path w="992505" h="612775">
                  <a:moveTo>
                    <a:pt x="0" y="612648"/>
                  </a:moveTo>
                  <a:lnTo>
                    <a:pt x="992124" y="612648"/>
                  </a:lnTo>
                  <a:lnTo>
                    <a:pt x="992124" y="0"/>
                  </a:lnTo>
                  <a:lnTo>
                    <a:pt x="0" y="0"/>
                  </a:lnTo>
                  <a:lnTo>
                    <a:pt x="0" y="612648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5285" y="4423410"/>
              <a:ext cx="1294130" cy="462280"/>
            </a:xfrm>
            <a:custGeom>
              <a:avLst/>
              <a:gdLst/>
              <a:ahLst/>
              <a:cxnLst/>
              <a:rect l="l" t="t" r="r" b="b"/>
              <a:pathLst>
                <a:path w="1294130" h="462279">
                  <a:moveTo>
                    <a:pt x="1293876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1293876" y="461771"/>
                  </a:lnTo>
                  <a:lnTo>
                    <a:pt x="12938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45285" y="4423410"/>
              <a:ext cx="1294130" cy="462280"/>
            </a:xfrm>
            <a:custGeom>
              <a:avLst/>
              <a:gdLst/>
              <a:ahLst/>
              <a:cxnLst/>
              <a:rect l="l" t="t" r="r" b="b"/>
              <a:pathLst>
                <a:path w="1294130" h="462279">
                  <a:moveTo>
                    <a:pt x="0" y="461771"/>
                  </a:moveTo>
                  <a:lnTo>
                    <a:pt x="1293876" y="461771"/>
                  </a:lnTo>
                  <a:lnTo>
                    <a:pt x="1293876" y="0"/>
                  </a:lnTo>
                  <a:lnTo>
                    <a:pt x="0" y="0"/>
                  </a:lnTo>
                  <a:lnTo>
                    <a:pt x="0" y="461771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906524"/>
              <a:ext cx="3049523" cy="429310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912867" y="1266571"/>
            <a:ext cx="2750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http://tkdn.kemenperin.go.id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919471" y="388620"/>
            <a:ext cx="5040630" cy="1090930"/>
            <a:chOff x="4919471" y="388620"/>
            <a:chExt cx="5040630" cy="109093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19471" y="388620"/>
              <a:ext cx="5040630" cy="5966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09843" y="882396"/>
              <a:ext cx="3550157" cy="59664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288029" marR="5080" indent="-690880">
              <a:lnSpc>
                <a:spcPts val="3890"/>
              </a:lnSpc>
              <a:spcBef>
                <a:spcPts val="590"/>
              </a:spcBef>
            </a:pPr>
            <a:r>
              <a:rPr spc="-95" dirty="0"/>
              <a:t>DAFTAR</a:t>
            </a:r>
            <a:r>
              <a:rPr spc="-40" dirty="0"/>
              <a:t> </a:t>
            </a:r>
            <a:r>
              <a:rPr spc="-45" dirty="0"/>
              <a:t>INVENTARIS </a:t>
            </a:r>
            <a:r>
              <a:rPr spc="-780" dirty="0"/>
              <a:t> </a:t>
            </a:r>
            <a:r>
              <a:rPr spc="-25" dirty="0"/>
              <a:t>BARANG/JASA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31</a:t>
            </a:fld>
            <a:endParaRPr spc="1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919471" y="388620"/>
            <a:ext cx="5040630" cy="1090930"/>
            <a:chOff x="4919471" y="388620"/>
            <a:chExt cx="5040630" cy="10909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9471" y="388620"/>
              <a:ext cx="5040630" cy="5966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9843" y="882396"/>
              <a:ext cx="3550157" cy="596646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6031" y="873252"/>
            <a:ext cx="11681460" cy="565099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32</a:t>
            </a:fld>
            <a:endParaRPr spc="15"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194553" y="0"/>
            <a:ext cx="5930647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702945" marR="5080" indent="-690880">
              <a:lnSpc>
                <a:spcPts val="3890"/>
              </a:lnSpc>
              <a:spcBef>
                <a:spcPts val="590"/>
              </a:spcBef>
            </a:pPr>
            <a:r>
              <a:rPr sz="3600" b="1" spc="-95" dirty="0">
                <a:latin typeface="Cambria"/>
                <a:cs typeface="Cambria"/>
              </a:rPr>
              <a:t>DAFTAR</a:t>
            </a:r>
            <a:r>
              <a:rPr sz="3600" b="1" spc="-40" dirty="0">
                <a:latin typeface="Cambria"/>
                <a:cs typeface="Cambria"/>
              </a:rPr>
              <a:t> </a:t>
            </a:r>
            <a:r>
              <a:rPr sz="3600" b="1" spc="-45" dirty="0">
                <a:latin typeface="Cambria"/>
                <a:cs typeface="Cambria"/>
              </a:rPr>
              <a:t>INVENTARIS </a:t>
            </a:r>
            <a:r>
              <a:rPr sz="3600" b="1" spc="-780" dirty="0">
                <a:latin typeface="Cambria"/>
                <a:cs typeface="Cambria"/>
              </a:rPr>
              <a:t> </a:t>
            </a:r>
            <a:r>
              <a:rPr sz="3600" b="1" spc="-25" dirty="0">
                <a:latin typeface="Cambria"/>
                <a:cs typeface="Cambria"/>
              </a:rPr>
              <a:t>BARANG/JASA</a:t>
            </a:r>
            <a:endParaRPr sz="36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73580"/>
            <a:ext cx="12193905" cy="3916679"/>
            <a:chOff x="0" y="1473580"/>
            <a:chExt cx="12193905" cy="3916679"/>
          </a:xfrm>
        </p:grpSpPr>
        <p:sp>
          <p:nvSpPr>
            <p:cNvPr id="3" name="object 3"/>
            <p:cNvSpPr/>
            <p:nvPr/>
          </p:nvSpPr>
          <p:spPr>
            <a:xfrm>
              <a:off x="585216" y="3364991"/>
              <a:ext cx="5504815" cy="425450"/>
            </a:xfrm>
            <a:custGeom>
              <a:avLst/>
              <a:gdLst/>
              <a:ahLst/>
              <a:cxnLst/>
              <a:rect l="l" t="t" r="r" b="b"/>
              <a:pathLst>
                <a:path w="5504815" h="425450">
                  <a:moveTo>
                    <a:pt x="0" y="425196"/>
                  </a:moveTo>
                  <a:lnTo>
                    <a:pt x="5504688" y="425196"/>
                  </a:lnTo>
                  <a:lnTo>
                    <a:pt x="5504688" y="0"/>
                  </a:lnTo>
                  <a:lnTo>
                    <a:pt x="0" y="0"/>
                  </a:lnTo>
                  <a:lnTo>
                    <a:pt x="0" y="425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473580"/>
              <a:ext cx="12193905" cy="3916679"/>
            </a:xfrm>
            <a:custGeom>
              <a:avLst/>
              <a:gdLst/>
              <a:ahLst/>
              <a:cxnLst/>
              <a:rect l="l" t="t" r="r" b="b"/>
              <a:pathLst>
                <a:path w="12193905" h="3916679">
                  <a:moveTo>
                    <a:pt x="10469626" y="1800479"/>
                  </a:moveTo>
                  <a:lnTo>
                    <a:pt x="8639937" y="0"/>
                  </a:lnTo>
                  <a:lnTo>
                    <a:pt x="8592756" y="47955"/>
                  </a:lnTo>
                  <a:lnTo>
                    <a:pt x="8592185" y="47371"/>
                  </a:lnTo>
                  <a:lnTo>
                    <a:pt x="6885508" y="1726819"/>
                  </a:lnTo>
                  <a:lnTo>
                    <a:pt x="0" y="1726819"/>
                  </a:lnTo>
                  <a:lnTo>
                    <a:pt x="0" y="1891411"/>
                  </a:lnTo>
                  <a:lnTo>
                    <a:pt x="6943801" y="1891411"/>
                  </a:lnTo>
                  <a:lnTo>
                    <a:pt x="6948805" y="1896491"/>
                  </a:lnTo>
                  <a:lnTo>
                    <a:pt x="8640127" y="232156"/>
                  </a:lnTo>
                  <a:lnTo>
                    <a:pt x="10239629" y="1806067"/>
                  </a:lnTo>
                  <a:lnTo>
                    <a:pt x="10464038" y="1806067"/>
                  </a:lnTo>
                  <a:lnTo>
                    <a:pt x="10469626" y="1800479"/>
                  </a:lnTo>
                  <a:close/>
                </a:path>
                <a:path w="12193905" h="3916679">
                  <a:moveTo>
                    <a:pt x="12193524" y="2019427"/>
                  </a:moveTo>
                  <a:lnTo>
                    <a:pt x="10319004" y="2019427"/>
                  </a:lnTo>
                  <a:lnTo>
                    <a:pt x="10319004" y="2028342"/>
                  </a:lnTo>
                  <a:lnTo>
                    <a:pt x="10310495" y="2019681"/>
                  </a:lnTo>
                  <a:lnTo>
                    <a:pt x="8619160" y="3684028"/>
                  </a:lnTo>
                  <a:lnTo>
                    <a:pt x="7019671" y="2110105"/>
                  </a:lnTo>
                  <a:lnTo>
                    <a:pt x="6795262" y="2110105"/>
                  </a:lnTo>
                  <a:lnTo>
                    <a:pt x="6789801" y="2115693"/>
                  </a:lnTo>
                  <a:lnTo>
                    <a:pt x="8619363" y="3916172"/>
                  </a:lnTo>
                  <a:lnTo>
                    <a:pt x="8666531" y="3868229"/>
                  </a:lnTo>
                  <a:lnTo>
                    <a:pt x="8667115" y="3868801"/>
                  </a:lnTo>
                  <a:lnTo>
                    <a:pt x="10379202" y="2184019"/>
                  </a:lnTo>
                  <a:lnTo>
                    <a:pt x="12193524" y="2184019"/>
                  </a:lnTo>
                  <a:lnTo>
                    <a:pt x="12193524" y="2019427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23568" y="1254328"/>
            <a:ext cx="4383405" cy="755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800" spc="-40" dirty="0">
                <a:solidFill>
                  <a:srgbClr val="006FC0"/>
                </a:solidFill>
                <a:latin typeface="Calibri"/>
                <a:cs typeface="Calibri"/>
              </a:rPr>
              <a:t>BOBOT</a:t>
            </a:r>
            <a:r>
              <a:rPr sz="48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800" spc="-95" dirty="0">
                <a:solidFill>
                  <a:srgbClr val="006FC0"/>
                </a:solidFill>
                <a:latin typeface="Calibri"/>
                <a:cs typeface="Calibri"/>
              </a:rPr>
              <a:t>MANFAAT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33</a:t>
            </a:fld>
            <a:endParaRPr spc="15" dirty="0"/>
          </a:p>
        </p:txBody>
      </p:sp>
      <p:sp>
        <p:nvSpPr>
          <p:cNvPr id="6" name="object 6"/>
          <p:cNvSpPr txBox="1"/>
          <p:nvPr/>
        </p:nvSpPr>
        <p:spPr>
          <a:xfrm>
            <a:off x="585216" y="1920239"/>
            <a:ext cx="5504815" cy="1280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7470" rIns="0" bIns="0" rtlCol="0">
            <a:spAutoFit/>
          </a:bodyPr>
          <a:lstStyle/>
          <a:p>
            <a:pPr marL="275590">
              <a:lnSpc>
                <a:spcPct val="100000"/>
              </a:lnSpc>
              <a:spcBef>
                <a:spcPts val="610"/>
              </a:spcBef>
            </a:pPr>
            <a:r>
              <a:rPr sz="4800" spc="-15" dirty="0">
                <a:solidFill>
                  <a:srgbClr val="006FC0"/>
                </a:solidFill>
                <a:latin typeface="Calibri"/>
                <a:cs typeface="Calibri"/>
              </a:rPr>
              <a:t>PERUSAHAAN</a:t>
            </a:r>
            <a:r>
              <a:rPr sz="4800" spc="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006FC0"/>
                </a:solidFill>
                <a:latin typeface="Calibri"/>
                <a:cs typeface="Calibri"/>
              </a:rPr>
              <a:t>(BMP)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719" y="969263"/>
            <a:ext cx="11306810" cy="5541645"/>
            <a:chOff x="45719" y="969263"/>
            <a:chExt cx="11306810" cy="5541645"/>
          </a:xfrm>
        </p:grpSpPr>
        <p:sp>
          <p:nvSpPr>
            <p:cNvPr id="4" name="object 4"/>
            <p:cNvSpPr/>
            <p:nvPr/>
          </p:nvSpPr>
          <p:spPr>
            <a:xfrm>
              <a:off x="6176772" y="978407"/>
              <a:ext cx="4897120" cy="4901565"/>
            </a:xfrm>
            <a:custGeom>
              <a:avLst/>
              <a:gdLst/>
              <a:ahLst/>
              <a:cxnLst/>
              <a:rect l="l" t="t" r="r" b="b"/>
              <a:pathLst>
                <a:path w="4897120" h="4901565">
                  <a:moveTo>
                    <a:pt x="2448305" y="0"/>
                  </a:moveTo>
                  <a:lnTo>
                    <a:pt x="0" y="2450591"/>
                  </a:lnTo>
                  <a:lnTo>
                    <a:pt x="2448305" y="4901183"/>
                  </a:lnTo>
                  <a:lnTo>
                    <a:pt x="4896611" y="2450591"/>
                  </a:lnTo>
                  <a:lnTo>
                    <a:pt x="244830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" y="969263"/>
              <a:ext cx="11306556" cy="554126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42664" y="391490"/>
            <a:ext cx="69303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0" dirty="0">
                <a:solidFill>
                  <a:srgbClr val="2E5496"/>
                </a:solidFill>
                <a:latin typeface="Arial Black"/>
                <a:cs typeface="Arial Black"/>
              </a:rPr>
              <a:t>B</a:t>
            </a:r>
            <a:r>
              <a:rPr sz="3200" spc="-160" dirty="0">
                <a:solidFill>
                  <a:srgbClr val="2E5496"/>
                </a:solidFill>
                <a:latin typeface="Arial Black"/>
                <a:cs typeface="Arial Black"/>
              </a:rPr>
              <a:t>obo</a:t>
            </a:r>
            <a:r>
              <a:rPr sz="3200" dirty="0">
                <a:solidFill>
                  <a:srgbClr val="2E5496"/>
                </a:solidFill>
                <a:latin typeface="Arial Black"/>
                <a:cs typeface="Arial Black"/>
              </a:rPr>
              <a:t>t</a:t>
            </a:r>
            <a:r>
              <a:rPr sz="3200" spc="-295" dirty="0">
                <a:solidFill>
                  <a:srgbClr val="2E5496"/>
                </a:solidFill>
                <a:latin typeface="Arial Black"/>
                <a:cs typeface="Arial Black"/>
              </a:rPr>
              <a:t> </a:t>
            </a:r>
            <a:r>
              <a:rPr sz="3200" spc="-145" dirty="0">
                <a:solidFill>
                  <a:srgbClr val="2E5496"/>
                </a:solidFill>
                <a:latin typeface="Arial Black"/>
                <a:cs typeface="Arial Black"/>
              </a:rPr>
              <a:t>M</a:t>
            </a:r>
            <a:r>
              <a:rPr sz="3200" spc="-160" dirty="0">
                <a:solidFill>
                  <a:srgbClr val="2E5496"/>
                </a:solidFill>
                <a:latin typeface="Arial Black"/>
                <a:cs typeface="Arial Black"/>
              </a:rPr>
              <a:t>an</a:t>
            </a:r>
            <a:r>
              <a:rPr sz="3200" spc="-170" dirty="0">
                <a:solidFill>
                  <a:srgbClr val="2E5496"/>
                </a:solidFill>
                <a:latin typeface="Arial Black"/>
                <a:cs typeface="Arial Black"/>
              </a:rPr>
              <a:t>f</a:t>
            </a:r>
            <a:r>
              <a:rPr sz="3200" spc="-160" dirty="0">
                <a:solidFill>
                  <a:srgbClr val="2E5496"/>
                </a:solidFill>
                <a:latin typeface="Arial Black"/>
                <a:cs typeface="Arial Black"/>
              </a:rPr>
              <a:t>a</a:t>
            </a:r>
            <a:r>
              <a:rPr sz="3200" spc="-235" dirty="0">
                <a:solidFill>
                  <a:srgbClr val="2E5496"/>
                </a:solidFill>
                <a:latin typeface="Arial Black"/>
                <a:cs typeface="Arial Black"/>
              </a:rPr>
              <a:t>a</a:t>
            </a:r>
            <a:r>
              <a:rPr sz="3200" dirty="0">
                <a:solidFill>
                  <a:srgbClr val="2E5496"/>
                </a:solidFill>
                <a:latin typeface="Arial Black"/>
                <a:cs typeface="Arial Black"/>
              </a:rPr>
              <a:t>t</a:t>
            </a:r>
            <a:r>
              <a:rPr sz="3200" spc="-260" dirty="0">
                <a:solidFill>
                  <a:srgbClr val="2E5496"/>
                </a:solidFill>
                <a:latin typeface="Arial Black"/>
                <a:cs typeface="Arial Black"/>
              </a:rPr>
              <a:t> </a:t>
            </a:r>
            <a:r>
              <a:rPr sz="3200" spc="-229" dirty="0">
                <a:solidFill>
                  <a:srgbClr val="2E5496"/>
                </a:solidFill>
                <a:latin typeface="Arial Black"/>
                <a:cs typeface="Arial Black"/>
              </a:rPr>
              <a:t>P</a:t>
            </a:r>
            <a:r>
              <a:rPr sz="3200" spc="-160" dirty="0">
                <a:solidFill>
                  <a:srgbClr val="2E5496"/>
                </a:solidFill>
                <a:latin typeface="Arial Black"/>
                <a:cs typeface="Arial Black"/>
              </a:rPr>
              <a:t>e</a:t>
            </a:r>
            <a:r>
              <a:rPr sz="3200" spc="-20" dirty="0">
                <a:solidFill>
                  <a:srgbClr val="2E5496"/>
                </a:solidFill>
                <a:latin typeface="Arial Black"/>
                <a:cs typeface="Arial Black"/>
              </a:rPr>
              <a:t>r</a:t>
            </a:r>
            <a:r>
              <a:rPr sz="3200" spc="-160" dirty="0">
                <a:solidFill>
                  <a:srgbClr val="2E5496"/>
                </a:solidFill>
                <a:latin typeface="Arial Black"/>
                <a:cs typeface="Arial Black"/>
              </a:rPr>
              <a:t>usahaa</a:t>
            </a:r>
            <a:r>
              <a:rPr sz="3200" dirty="0">
                <a:solidFill>
                  <a:srgbClr val="2E5496"/>
                </a:solidFill>
                <a:latin typeface="Arial Black"/>
                <a:cs typeface="Arial Black"/>
              </a:rPr>
              <a:t>n</a:t>
            </a:r>
            <a:r>
              <a:rPr sz="3200" spc="-290" dirty="0">
                <a:solidFill>
                  <a:srgbClr val="2E5496"/>
                </a:solidFill>
                <a:latin typeface="Arial Black"/>
                <a:cs typeface="Arial Black"/>
              </a:rPr>
              <a:t> </a:t>
            </a:r>
            <a:r>
              <a:rPr sz="3200" spc="-135" dirty="0">
                <a:solidFill>
                  <a:srgbClr val="2E5496"/>
                </a:solidFill>
                <a:latin typeface="Arial Black"/>
                <a:cs typeface="Arial Black"/>
              </a:rPr>
              <a:t>(</a:t>
            </a:r>
            <a:r>
              <a:rPr sz="3200" spc="-150" dirty="0">
                <a:solidFill>
                  <a:srgbClr val="2E5496"/>
                </a:solidFill>
                <a:latin typeface="Arial Black"/>
                <a:cs typeface="Arial Black"/>
              </a:rPr>
              <a:t>B</a:t>
            </a:r>
            <a:r>
              <a:rPr sz="3200" spc="-145" dirty="0">
                <a:solidFill>
                  <a:srgbClr val="2E5496"/>
                </a:solidFill>
                <a:latin typeface="Arial Black"/>
                <a:cs typeface="Arial Black"/>
              </a:rPr>
              <a:t>M</a:t>
            </a:r>
            <a:r>
              <a:rPr sz="3200" spc="-155" dirty="0">
                <a:solidFill>
                  <a:srgbClr val="2E5496"/>
                </a:solidFill>
                <a:latin typeface="Arial Black"/>
                <a:cs typeface="Arial Black"/>
              </a:rPr>
              <a:t>P</a:t>
            </a:r>
            <a:r>
              <a:rPr sz="3200" dirty="0">
                <a:solidFill>
                  <a:srgbClr val="2E5496"/>
                </a:solidFill>
                <a:latin typeface="Arial Black"/>
                <a:cs typeface="Arial Black"/>
              </a:rPr>
              <a:t>)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68133" y="6479434"/>
            <a:ext cx="2223770" cy="20637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000" spc="-150" dirty="0">
                <a:solidFill>
                  <a:srgbClr val="2E5496"/>
                </a:solidFill>
                <a:latin typeface="Arial Black"/>
                <a:cs typeface="Arial Black"/>
              </a:rPr>
              <a:t>S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u</a:t>
            </a:r>
            <a:r>
              <a:rPr sz="1000" spc="-140" dirty="0">
                <a:solidFill>
                  <a:srgbClr val="2E5496"/>
                </a:solidFill>
                <a:latin typeface="Arial Black"/>
                <a:cs typeface="Arial Black"/>
              </a:rPr>
              <a:t>m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be</a:t>
            </a:r>
            <a:r>
              <a:rPr sz="1000" spc="-160" dirty="0">
                <a:solidFill>
                  <a:srgbClr val="2E5496"/>
                </a:solidFill>
                <a:latin typeface="Arial Black"/>
                <a:cs typeface="Arial Black"/>
              </a:rPr>
              <a:t>r</a:t>
            </a:r>
            <a:r>
              <a:rPr sz="1000" dirty="0">
                <a:solidFill>
                  <a:srgbClr val="2E5496"/>
                </a:solidFill>
                <a:latin typeface="Arial Black"/>
                <a:cs typeface="Arial Black"/>
              </a:rPr>
              <a:t>:</a:t>
            </a:r>
            <a:r>
              <a:rPr sz="1000" spc="-204" dirty="0">
                <a:solidFill>
                  <a:srgbClr val="2E5496"/>
                </a:solidFill>
                <a:latin typeface="Arial Black"/>
                <a:cs typeface="Arial Black"/>
              </a:rPr>
              <a:t> 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p3d</a:t>
            </a:r>
            <a:r>
              <a:rPr sz="1000" spc="5" dirty="0">
                <a:solidFill>
                  <a:srgbClr val="2E5496"/>
                </a:solidFill>
                <a:latin typeface="Arial Black"/>
                <a:cs typeface="Arial Black"/>
              </a:rPr>
              <a:t>n</a:t>
            </a:r>
            <a:r>
              <a:rPr sz="1000" spc="-180" dirty="0">
                <a:solidFill>
                  <a:srgbClr val="2E5496"/>
                </a:solidFill>
                <a:latin typeface="Arial Black"/>
                <a:cs typeface="Arial Black"/>
              </a:rPr>
              <a:t> 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ke</a:t>
            </a:r>
            <a:r>
              <a:rPr sz="1000" spc="-140" dirty="0">
                <a:solidFill>
                  <a:srgbClr val="2E5496"/>
                </a:solidFill>
                <a:latin typeface="Arial Black"/>
                <a:cs typeface="Arial Black"/>
              </a:rPr>
              <a:t>m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e</a:t>
            </a:r>
            <a:r>
              <a:rPr sz="1000" spc="-165" dirty="0">
                <a:solidFill>
                  <a:srgbClr val="2E5496"/>
                </a:solidFill>
                <a:latin typeface="Arial Black"/>
                <a:cs typeface="Arial Black"/>
              </a:rPr>
              <a:t>nt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e</a:t>
            </a:r>
            <a:r>
              <a:rPr sz="1000" spc="-165" dirty="0">
                <a:solidFill>
                  <a:srgbClr val="2E5496"/>
                </a:solidFill>
                <a:latin typeface="Arial Black"/>
                <a:cs typeface="Arial Black"/>
              </a:rPr>
              <a:t>r</a:t>
            </a:r>
            <a:r>
              <a:rPr sz="1000" spc="-160" dirty="0">
                <a:solidFill>
                  <a:srgbClr val="2E5496"/>
                </a:solidFill>
                <a:latin typeface="Arial Black"/>
                <a:cs typeface="Arial Black"/>
              </a:rPr>
              <a:t>i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a</a:t>
            </a:r>
            <a:r>
              <a:rPr sz="1000" spc="-55" dirty="0">
                <a:solidFill>
                  <a:srgbClr val="2E5496"/>
                </a:solidFill>
                <a:latin typeface="Arial Black"/>
                <a:cs typeface="Arial Black"/>
              </a:rPr>
              <a:t>n</a:t>
            </a:r>
            <a:r>
              <a:rPr sz="1000" spc="-150" dirty="0">
                <a:solidFill>
                  <a:srgbClr val="2E5496"/>
                </a:solidFill>
                <a:latin typeface="Arial Black"/>
                <a:cs typeface="Arial Black"/>
              </a:rPr>
              <a:t>P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e</a:t>
            </a:r>
            <a:r>
              <a:rPr sz="1000" spc="-165" dirty="0">
                <a:solidFill>
                  <a:srgbClr val="2E5496"/>
                </a:solidFill>
                <a:latin typeface="Arial Black"/>
                <a:cs typeface="Arial Black"/>
              </a:rPr>
              <a:t>r</a:t>
            </a:r>
            <a:r>
              <a:rPr sz="1000" spc="-160" dirty="0">
                <a:solidFill>
                  <a:srgbClr val="2E5496"/>
                </a:solidFill>
                <a:latin typeface="Arial Black"/>
                <a:cs typeface="Arial Black"/>
              </a:rPr>
              <a:t>i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nd</a:t>
            </a:r>
            <a:r>
              <a:rPr sz="1000" spc="-165" dirty="0">
                <a:solidFill>
                  <a:srgbClr val="2E5496"/>
                </a:solidFill>
                <a:latin typeface="Arial Black"/>
                <a:cs typeface="Arial Black"/>
              </a:rPr>
              <a:t>u</a:t>
            </a:r>
            <a:r>
              <a:rPr sz="1000" spc="-145" dirty="0">
                <a:solidFill>
                  <a:srgbClr val="2E5496"/>
                </a:solidFill>
                <a:latin typeface="Arial Black"/>
                <a:cs typeface="Arial Black"/>
              </a:rPr>
              <a:t>s</a:t>
            </a:r>
            <a:r>
              <a:rPr sz="1000" spc="-165" dirty="0">
                <a:solidFill>
                  <a:srgbClr val="2E5496"/>
                </a:solidFill>
                <a:latin typeface="Arial Black"/>
                <a:cs typeface="Arial Black"/>
              </a:rPr>
              <a:t>tr</a:t>
            </a:r>
            <a:r>
              <a:rPr sz="1000" spc="-160" dirty="0">
                <a:solidFill>
                  <a:srgbClr val="2E5496"/>
                </a:solidFill>
                <a:latin typeface="Arial Black"/>
                <a:cs typeface="Arial Black"/>
              </a:rPr>
              <a:t>i</a:t>
            </a:r>
            <a:r>
              <a:rPr sz="1000" spc="-130" dirty="0">
                <a:solidFill>
                  <a:srgbClr val="2E5496"/>
                </a:solidFill>
                <a:latin typeface="Arial Black"/>
                <a:cs typeface="Arial Black"/>
              </a:rPr>
              <a:t>a</a:t>
            </a:r>
            <a:r>
              <a:rPr sz="1000" spc="5" dirty="0">
                <a:solidFill>
                  <a:srgbClr val="2E5496"/>
                </a:solidFill>
                <a:latin typeface="Arial Black"/>
                <a:cs typeface="Arial Black"/>
              </a:rPr>
              <a:t>n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34</a:t>
            </a:fld>
            <a:endParaRPr spc="1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8972" y="987552"/>
            <a:ext cx="8465058" cy="76581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54988" y="1105357"/>
            <a:ext cx="8002905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dirty="0">
                <a:latin typeface="Tahoma"/>
                <a:cs typeface="Tahoma"/>
              </a:rPr>
              <a:t>Batasan</a:t>
            </a:r>
            <a:r>
              <a:rPr sz="2400" b="1" spc="-20" dirty="0">
                <a:latin typeface="Tahoma"/>
                <a:cs typeface="Tahoma"/>
              </a:rPr>
              <a:t> </a:t>
            </a:r>
            <a:r>
              <a:rPr sz="2400" b="1" spc="5" dirty="0">
                <a:latin typeface="Tahoma"/>
                <a:cs typeface="Tahoma"/>
              </a:rPr>
              <a:t>Waktu</a:t>
            </a:r>
            <a:r>
              <a:rPr sz="2400" b="1" spc="-5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Pengambilan</a:t>
            </a:r>
            <a:r>
              <a:rPr sz="2400" b="1" spc="-65" dirty="0">
                <a:latin typeface="Tahoma"/>
                <a:cs typeface="Tahoma"/>
              </a:rPr>
              <a:t> </a:t>
            </a:r>
            <a:r>
              <a:rPr sz="2400" b="1" spc="5" dirty="0">
                <a:latin typeface="Tahoma"/>
                <a:cs typeface="Tahoma"/>
              </a:rPr>
              <a:t>Data</a:t>
            </a:r>
            <a:r>
              <a:rPr sz="2400" b="1" spc="-2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Perhitungan</a:t>
            </a:r>
            <a:r>
              <a:rPr sz="2400" b="1" spc="-80" dirty="0">
                <a:latin typeface="Tahoma"/>
                <a:cs typeface="Tahoma"/>
              </a:rPr>
              <a:t> </a:t>
            </a:r>
            <a:r>
              <a:rPr sz="2400" b="1" spc="10" dirty="0">
                <a:latin typeface="Tahoma"/>
                <a:cs typeface="Tahoma"/>
              </a:rPr>
              <a:t>BMP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35</a:t>
            </a:fld>
            <a:endParaRPr spc="15" dirty="0"/>
          </a:p>
        </p:txBody>
      </p:sp>
      <p:sp>
        <p:nvSpPr>
          <p:cNvPr id="5" name="object 5"/>
          <p:cNvSpPr txBox="1"/>
          <p:nvPr/>
        </p:nvSpPr>
        <p:spPr>
          <a:xfrm>
            <a:off x="1144930" y="1890471"/>
            <a:ext cx="8585200" cy="3078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0209" marR="69850" indent="-398145">
              <a:lnSpc>
                <a:spcPct val="100600"/>
              </a:lnSpc>
              <a:spcBef>
                <a:spcPts val="105"/>
              </a:spcBef>
              <a:buFont typeface="Arial MT"/>
              <a:buChar char="•"/>
              <a:tabLst>
                <a:tab pos="410209" algn="l"/>
                <a:tab pos="410845" algn="l"/>
              </a:tabLst>
            </a:pPr>
            <a:r>
              <a:rPr sz="2000" spc="5" dirty="0">
                <a:latin typeface="Tahoma"/>
                <a:cs typeface="Tahoma"/>
              </a:rPr>
              <a:t>Untuk </a:t>
            </a:r>
            <a:r>
              <a:rPr sz="2000" spc="-5" dirty="0">
                <a:latin typeface="Tahoma"/>
                <a:cs typeface="Tahoma"/>
              </a:rPr>
              <a:t>Memberdayakan </a:t>
            </a:r>
            <a:r>
              <a:rPr sz="2000" dirty="0">
                <a:latin typeface="Tahoma"/>
                <a:cs typeface="Tahoma"/>
              </a:rPr>
              <a:t>Usaha </a:t>
            </a:r>
            <a:r>
              <a:rPr sz="2000" spc="5" dirty="0">
                <a:latin typeface="Tahoma"/>
                <a:cs typeface="Tahoma"/>
              </a:rPr>
              <a:t>Mikro dan </a:t>
            </a:r>
            <a:r>
              <a:rPr sz="2000" spc="-15" dirty="0">
                <a:latin typeface="Tahoma"/>
                <a:cs typeface="Tahoma"/>
              </a:rPr>
              <a:t>Kecil </a:t>
            </a:r>
            <a:r>
              <a:rPr sz="2000" dirty="0">
                <a:latin typeface="Tahoma"/>
                <a:cs typeface="Tahoma"/>
              </a:rPr>
              <a:t>termasuk </a:t>
            </a:r>
            <a:r>
              <a:rPr sz="2000" spc="-15" dirty="0">
                <a:latin typeface="Tahoma"/>
                <a:cs typeface="Tahoma"/>
              </a:rPr>
              <a:t>Koperasi Kecil 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melalui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kemitraan,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serta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pemberdayaan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masyarakat</a:t>
            </a:r>
            <a:r>
              <a:rPr sz="2000" spc="-30" dirty="0">
                <a:latin typeface="Tahoma"/>
                <a:cs typeface="Tahoma"/>
              </a:rPr>
              <a:t> </a:t>
            </a:r>
            <a:r>
              <a:rPr sz="2000" spc="5" dirty="0">
                <a:latin typeface="Tahoma"/>
                <a:cs typeface="Tahoma"/>
              </a:rPr>
              <a:t>/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lingkungan</a:t>
            </a:r>
            <a:r>
              <a:rPr sz="2000" spc="-4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adalah </a:t>
            </a:r>
            <a:r>
              <a:rPr sz="2000" spc="-610" dirty="0">
                <a:latin typeface="Tahoma"/>
                <a:cs typeface="Tahoma"/>
              </a:rPr>
              <a:t> </a:t>
            </a:r>
            <a:r>
              <a:rPr sz="2000" spc="5" dirty="0">
                <a:latin typeface="Tahoma"/>
                <a:cs typeface="Tahoma"/>
              </a:rPr>
              <a:t>satu</a:t>
            </a:r>
            <a:r>
              <a:rPr sz="2000" spc="-3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tahun</a:t>
            </a:r>
            <a:r>
              <a:rPr sz="2000" spc="-2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fiskal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terakhir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sebelum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diverifikasi.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950">
              <a:latin typeface="Tahoma"/>
              <a:cs typeface="Tahoma"/>
            </a:endParaRPr>
          </a:p>
          <a:p>
            <a:pPr marL="410209" marR="5080" indent="-398145">
              <a:lnSpc>
                <a:spcPct val="99800"/>
              </a:lnSpc>
              <a:buFont typeface="Arial MT"/>
              <a:buChar char="•"/>
              <a:tabLst>
                <a:tab pos="410209" algn="l"/>
                <a:tab pos="410845" algn="l"/>
              </a:tabLst>
            </a:pPr>
            <a:r>
              <a:rPr sz="2000" spc="5" dirty="0">
                <a:latin typeface="Tahoma"/>
                <a:cs typeface="Tahoma"/>
              </a:rPr>
              <a:t>Untuk </a:t>
            </a:r>
            <a:r>
              <a:rPr sz="2000" dirty="0">
                <a:latin typeface="Tahoma"/>
                <a:cs typeface="Tahoma"/>
              </a:rPr>
              <a:t>kepemilikan sertifikat </a:t>
            </a:r>
            <a:r>
              <a:rPr sz="2000" spc="-5" dirty="0">
                <a:latin typeface="Tahoma"/>
                <a:cs typeface="Tahoma"/>
              </a:rPr>
              <a:t>kesehatan </a:t>
            </a:r>
            <a:r>
              <a:rPr sz="2000" dirty="0">
                <a:latin typeface="Tahoma"/>
                <a:cs typeface="Tahoma"/>
              </a:rPr>
              <a:t>dan keselamatan kerja </a:t>
            </a:r>
            <a:r>
              <a:rPr sz="2000" spc="5" dirty="0">
                <a:latin typeface="Tahoma"/>
                <a:cs typeface="Tahoma"/>
              </a:rPr>
              <a:t>(K3) </a:t>
            </a:r>
            <a:r>
              <a:rPr sz="2000" dirty="0">
                <a:latin typeface="Tahoma"/>
                <a:cs typeface="Tahoma"/>
              </a:rPr>
              <a:t>dan 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sertifikat </a:t>
            </a:r>
            <a:r>
              <a:rPr sz="2000" spc="-5" dirty="0">
                <a:latin typeface="Tahoma"/>
                <a:cs typeface="Tahoma"/>
              </a:rPr>
              <a:t>pemeliharaan </a:t>
            </a:r>
            <a:r>
              <a:rPr sz="2000" dirty="0">
                <a:latin typeface="Tahoma"/>
                <a:cs typeface="Tahoma"/>
              </a:rPr>
              <a:t>lingkungan adalah pada </a:t>
            </a:r>
            <a:r>
              <a:rPr sz="2000" spc="-5" dirty="0">
                <a:latin typeface="Tahoma"/>
                <a:cs typeface="Tahoma"/>
              </a:rPr>
              <a:t>saat </a:t>
            </a:r>
            <a:r>
              <a:rPr sz="2000" dirty="0">
                <a:latin typeface="Tahoma"/>
                <a:cs typeface="Tahoma"/>
              </a:rPr>
              <a:t>diverifikasi sertifikat </a:t>
            </a:r>
            <a:r>
              <a:rPr sz="2000" spc="-6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tersebut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masih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berlaku.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2000">
              <a:latin typeface="Tahoma"/>
              <a:cs typeface="Tahoma"/>
            </a:endParaRPr>
          </a:p>
          <a:p>
            <a:pPr marL="410209" indent="-398145">
              <a:lnSpc>
                <a:spcPts val="2390"/>
              </a:lnSpc>
              <a:spcBef>
                <a:spcPts val="5"/>
              </a:spcBef>
              <a:buFont typeface="Arial MT"/>
              <a:buChar char="•"/>
              <a:tabLst>
                <a:tab pos="410209" algn="l"/>
                <a:tab pos="410845" algn="l"/>
              </a:tabLst>
            </a:pPr>
            <a:r>
              <a:rPr sz="2000" spc="-10" dirty="0">
                <a:latin typeface="Tahoma"/>
                <a:cs typeface="Tahoma"/>
              </a:rPr>
              <a:t>Fasilitas Pelayanan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Purna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Jual</a:t>
            </a:r>
            <a:r>
              <a:rPr sz="2000" spc="3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adalah</a:t>
            </a:r>
            <a:r>
              <a:rPr sz="2000" spc="-2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dari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mulai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melakukan</a:t>
            </a:r>
            <a:r>
              <a:rPr sz="2000" spc="-5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investasi</a:t>
            </a:r>
            <a:endParaRPr sz="2000">
              <a:latin typeface="Tahoma"/>
              <a:cs typeface="Tahoma"/>
            </a:endParaRPr>
          </a:p>
          <a:p>
            <a:pPr marL="410209">
              <a:lnSpc>
                <a:spcPts val="2390"/>
              </a:lnSpc>
            </a:pPr>
            <a:r>
              <a:rPr sz="2000" dirty="0">
                <a:latin typeface="Tahoma"/>
                <a:cs typeface="Tahoma"/>
              </a:rPr>
              <a:t>sampai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dengan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tahun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5" dirty="0">
                <a:latin typeface="Tahoma"/>
                <a:cs typeface="Tahoma"/>
              </a:rPr>
              <a:t>fiskal</a:t>
            </a:r>
            <a:r>
              <a:rPr sz="2000" spc="-4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terakhir</a:t>
            </a:r>
            <a:r>
              <a:rPr sz="2000" spc="2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sebelum</a:t>
            </a:r>
            <a:r>
              <a:rPr sz="2000" spc="-60" dirty="0">
                <a:latin typeface="Tahoma"/>
                <a:cs typeface="Tahoma"/>
              </a:rPr>
              <a:t> </a:t>
            </a:r>
            <a:r>
              <a:rPr sz="2000" spc="5" dirty="0">
                <a:latin typeface="Tahoma"/>
                <a:cs typeface="Tahoma"/>
              </a:rPr>
              <a:t>diverifikasi.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62993" y="1321308"/>
            <a:ext cx="12193523" cy="3690416"/>
            <a:chOff x="-162993" y="1321308"/>
            <a:chExt cx="12193523" cy="3690416"/>
          </a:xfrm>
        </p:grpSpPr>
        <p:sp>
          <p:nvSpPr>
            <p:cNvPr id="3" name="object 3"/>
            <p:cNvSpPr/>
            <p:nvPr/>
          </p:nvSpPr>
          <p:spPr>
            <a:xfrm>
              <a:off x="585216" y="1920240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62993" y="2332532"/>
              <a:ext cx="12193523" cy="26791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6132" y="1321308"/>
              <a:ext cx="10188702" cy="122758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97888" y="1478940"/>
            <a:ext cx="947801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>
                <a:latin typeface="Segoe UI Semibold"/>
                <a:cs typeface="Segoe UI Semibold"/>
              </a:rPr>
              <a:t>PROSES</a:t>
            </a:r>
            <a:r>
              <a:rPr spc="50" dirty="0">
                <a:latin typeface="Segoe UI Semibold"/>
                <a:cs typeface="Segoe UI Semibold"/>
              </a:rPr>
              <a:t> </a:t>
            </a:r>
            <a:r>
              <a:rPr spc="-5" dirty="0">
                <a:latin typeface="Segoe UI Semibold"/>
                <a:cs typeface="Segoe UI Semibold"/>
              </a:rPr>
              <a:t>PENGAJUAN</a:t>
            </a:r>
            <a:r>
              <a:rPr spc="55" dirty="0">
                <a:latin typeface="Segoe UI Semibold"/>
                <a:cs typeface="Segoe UI Semibold"/>
              </a:rPr>
              <a:t> </a:t>
            </a:r>
            <a:r>
              <a:rPr spc="-5" dirty="0">
                <a:latin typeface="Segoe UI Semibold"/>
                <a:cs typeface="Segoe UI Semibold"/>
              </a:rPr>
              <a:t>TKDN</a:t>
            </a:r>
            <a:r>
              <a:rPr spc="-10" dirty="0">
                <a:latin typeface="Segoe UI Semibold"/>
                <a:cs typeface="Segoe UI Semibold"/>
              </a:rPr>
              <a:t> </a:t>
            </a:r>
            <a:r>
              <a:rPr spc="-5" dirty="0">
                <a:latin typeface="Segoe UI Semibold"/>
                <a:cs typeface="Segoe UI Semibold"/>
              </a:rPr>
              <a:t>MELALUI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36</a:t>
            </a:fld>
            <a:endParaRPr spc="1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5161" y="4350461"/>
            <a:ext cx="2845435" cy="589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759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Langkah</a:t>
            </a:r>
            <a:r>
              <a:rPr sz="18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Klik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e-Services</a:t>
            </a:r>
            <a:r>
              <a:rPr sz="1150" spc="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&gt;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Sertifikasi</a:t>
            </a:r>
            <a:r>
              <a:rPr sz="1150" spc="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/</a:t>
            </a:r>
            <a:r>
              <a:rPr sz="115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Verifikasi</a:t>
            </a:r>
            <a:r>
              <a:rPr sz="1150" spc="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Industri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761" y="1963623"/>
            <a:ext cx="1913889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5" dirty="0">
                <a:solidFill>
                  <a:srgbClr val="6FAC46"/>
                </a:solidFill>
                <a:latin typeface="Calibri"/>
                <a:cs typeface="Calibri"/>
              </a:rPr>
              <a:t>W</a:t>
            </a:r>
            <a:r>
              <a:rPr sz="2400" b="1" spc="10" dirty="0">
                <a:solidFill>
                  <a:srgbClr val="6FAC46"/>
                </a:solidFill>
                <a:latin typeface="Calibri"/>
                <a:cs typeface="Calibri"/>
              </a:rPr>
              <a:t>e</a:t>
            </a:r>
            <a:r>
              <a:rPr sz="2400" b="1" spc="5" dirty="0">
                <a:solidFill>
                  <a:srgbClr val="6FAC46"/>
                </a:solidFill>
                <a:latin typeface="Calibri"/>
                <a:cs typeface="Calibri"/>
              </a:rPr>
              <a:t>b</a:t>
            </a:r>
            <a:r>
              <a:rPr sz="2400" b="1" spc="15" dirty="0">
                <a:solidFill>
                  <a:srgbClr val="6FAC46"/>
                </a:solidFill>
                <a:latin typeface="Calibri"/>
                <a:cs typeface="Calibri"/>
              </a:rPr>
              <a:t>s</a:t>
            </a:r>
            <a:r>
              <a:rPr sz="2400" b="1" spc="-15" dirty="0">
                <a:solidFill>
                  <a:srgbClr val="6FAC46"/>
                </a:solidFill>
                <a:latin typeface="Calibri"/>
                <a:cs typeface="Calibri"/>
              </a:rPr>
              <a:t>i</a:t>
            </a:r>
            <a:r>
              <a:rPr sz="2400" b="1" spc="-40" dirty="0">
                <a:solidFill>
                  <a:srgbClr val="6FAC46"/>
                </a:solidFill>
                <a:latin typeface="Calibri"/>
                <a:cs typeface="Calibri"/>
              </a:rPr>
              <a:t>t</a:t>
            </a:r>
            <a:r>
              <a:rPr sz="2400" b="1" spc="5" dirty="0">
                <a:solidFill>
                  <a:srgbClr val="6FAC46"/>
                </a:solidFill>
                <a:latin typeface="Calibri"/>
                <a:cs typeface="Calibri"/>
              </a:rPr>
              <a:t>e</a:t>
            </a:r>
            <a:r>
              <a:rPr sz="2400" b="1" spc="-75" dirty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2400" b="1" spc="10" dirty="0">
                <a:solidFill>
                  <a:srgbClr val="6FAC46"/>
                </a:solidFill>
                <a:latin typeface="Calibri"/>
                <a:cs typeface="Calibri"/>
              </a:rPr>
              <a:t>S</a:t>
            </a:r>
            <a:r>
              <a:rPr sz="2400" b="1" spc="5" dirty="0">
                <a:solidFill>
                  <a:srgbClr val="6FAC46"/>
                </a:solidFill>
                <a:latin typeface="Calibri"/>
                <a:cs typeface="Calibri"/>
              </a:rPr>
              <a:t>IINas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071" y="2431745"/>
            <a:ext cx="215074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51815" algn="l"/>
                <a:tab pos="986790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Masuk	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pada	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halaman</a:t>
            </a:r>
            <a:r>
              <a:rPr sz="1200" spc="6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website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071" y="2615310"/>
            <a:ext cx="40068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SIINas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071" y="2798190"/>
            <a:ext cx="200025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https://siinas.kemenperin.go.id/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66050" y="2492256"/>
            <a:ext cx="2085975" cy="954405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390"/>
              </a:spcBef>
            </a:pPr>
            <a:r>
              <a:rPr sz="2000" b="1" spc="15" dirty="0">
                <a:solidFill>
                  <a:srgbClr val="00AFEF"/>
                </a:solidFill>
                <a:latin typeface="Calibri"/>
                <a:cs typeface="Calibri"/>
              </a:rPr>
              <a:t>La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2000" b="1" spc="15" dirty="0">
                <a:solidFill>
                  <a:srgbClr val="00AFEF"/>
                </a:solidFill>
                <a:latin typeface="Calibri"/>
                <a:cs typeface="Calibri"/>
              </a:rPr>
              <a:t>g</a:t>
            </a:r>
            <a:r>
              <a:rPr sz="2000" b="1" spc="-30" dirty="0">
                <a:solidFill>
                  <a:srgbClr val="00AFEF"/>
                </a:solidFill>
                <a:latin typeface="Calibri"/>
                <a:cs typeface="Calibri"/>
              </a:rPr>
              <a:t>k</a:t>
            </a:r>
            <a:r>
              <a:rPr sz="2000" b="1" spc="15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h</a:t>
            </a:r>
            <a:r>
              <a:rPr sz="2000" b="1" spc="-10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Lengkapi</a:t>
            </a:r>
            <a:r>
              <a:rPr sz="1200" spc="3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semua</a:t>
            </a:r>
            <a:r>
              <a:rPr sz="1200" spc="3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dokumen</a:t>
            </a:r>
            <a:r>
              <a:rPr sz="1200" spc="3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yang</a:t>
            </a:r>
            <a:endParaRPr sz="1200">
              <a:latin typeface="Calibri"/>
              <a:cs typeface="Calibri"/>
            </a:endParaRPr>
          </a:p>
          <a:p>
            <a:pPr marR="7620" algn="ctr">
              <a:lnSpc>
                <a:spcPct val="100000"/>
              </a:lnSpc>
              <a:spcBef>
                <a:spcPts val="55"/>
              </a:spcBef>
            </a:pP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dipersyaratkan,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kemudian</a:t>
            </a:r>
            <a:r>
              <a:rPr sz="1150" spc="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submit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9776" y="3170301"/>
            <a:ext cx="974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L</a:t>
            </a:r>
            <a:r>
              <a:rPr sz="1800" b="1" spc="5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1800" b="1" spc="5" dirty="0">
                <a:solidFill>
                  <a:srgbClr val="FFC000"/>
                </a:solidFill>
                <a:latin typeface="Calibri"/>
                <a:cs typeface="Calibri"/>
              </a:rPr>
              <a:t>g</a:t>
            </a:r>
            <a:r>
              <a:rPr sz="1800" b="1" spc="-40" dirty="0">
                <a:solidFill>
                  <a:srgbClr val="FFC000"/>
                </a:solidFill>
                <a:latin typeface="Calibri"/>
                <a:cs typeface="Calibri"/>
              </a:rPr>
              <a:t>k</a:t>
            </a:r>
            <a:r>
              <a:rPr sz="1800" b="1" spc="5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h</a:t>
            </a:r>
            <a:r>
              <a:rPr sz="18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80761" y="3538220"/>
            <a:ext cx="124777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Klik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 Pengajuan</a:t>
            </a:r>
            <a:r>
              <a:rPr sz="1150" spc="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Baru</a:t>
            </a:r>
            <a:endParaRPr sz="11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19" y="1165860"/>
            <a:ext cx="10341959" cy="463600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159632" y="1090675"/>
            <a:ext cx="153289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b="1" spc="-5" dirty="0">
                <a:solidFill>
                  <a:srgbClr val="1F4E79"/>
                </a:solidFill>
                <a:latin typeface="Calibri"/>
                <a:cs typeface="Calibri"/>
              </a:rPr>
              <a:t>Akun</a:t>
            </a:r>
            <a:r>
              <a:rPr sz="2400" b="1" spc="-10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5" dirty="0">
                <a:solidFill>
                  <a:srgbClr val="1F4E79"/>
                </a:solidFill>
                <a:latin typeface="Calibri"/>
                <a:cs typeface="Calibri"/>
              </a:rPr>
              <a:t>SIINas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37</a:t>
            </a:fld>
            <a:endParaRPr spc="15" dirty="0"/>
          </a:p>
        </p:txBody>
      </p:sp>
      <p:sp>
        <p:nvSpPr>
          <p:cNvPr id="13" name="object 13"/>
          <p:cNvSpPr txBox="1"/>
          <p:nvPr/>
        </p:nvSpPr>
        <p:spPr>
          <a:xfrm>
            <a:off x="3062985" y="1559433"/>
            <a:ext cx="1737995" cy="7556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4400"/>
              </a:lnSpc>
              <a:spcBef>
                <a:spcPts val="7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Perusahaan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yang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belum </a:t>
            </a:r>
            <a:r>
              <a:rPr sz="1150" spc="-2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mempunyai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akun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SIINas </a:t>
            </a:r>
            <a:r>
              <a:rPr sz="1150" spc="-2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membuat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akun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terlebih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dahulu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dan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kemudian</a:t>
            </a:r>
            <a:r>
              <a:rPr sz="1150" spc="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login.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600" y="1872183"/>
            <a:ext cx="9740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EB1E42"/>
                </a:solidFill>
                <a:latin typeface="Calibri"/>
                <a:cs typeface="Calibri"/>
              </a:rPr>
              <a:t>L</a:t>
            </a:r>
            <a:r>
              <a:rPr sz="1800" b="1" spc="5" dirty="0">
                <a:solidFill>
                  <a:srgbClr val="EB1E42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EB1E42"/>
                </a:solidFill>
                <a:latin typeface="Calibri"/>
                <a:cs typeface="Calibri"/>
              </a:rPr>
              <a:t>n</a:t>
            </a:r>
            <a:r>
              <a:rPr sz="1800" b="1" spc="10" dirty="0">
                <a:solidFill>
                  <a:srgbClr val="EB1E42"/>
                </a:solidFill>
                <a:latin typeface="Calibri"/>
                <a:cs typeface="Calibri"/>
              </a:rPr>
              <a:t>g</a:t>
            </a:r>
            <a:r>
              <a:rPr sz="1800" b="1" spc="-40" dirty="0">
                <a:solidFill>
                  <a:srgbClr val="EB1E42"/>
                </a:solidFill>
                <a:latin typeface="Calibri"/>
                <a:cs typeface="Calibri"/>
              </a:rPr>
              <a:t>k</a:t>
            </a:r>
            <a:r>
              <a:rPr sz="1800" b="1" spc="5" dirty="0">
                <a:solidFill>
                  <a:srgbClr val="EB1E42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EB1E42"/>
                </a:solidFill>
                <a:latin typeface="Calibri"/>
                <a:cs typeface="Calibri"/>
              </a:rPr>
              <a:t>h</a:t>
            </a:r>
            <a:r>
              <a:rPr sz="1800" b="1" spc="-35" dirty="0">
                <a:solidFill>
                  <a:srgbClr val="EB1E4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B1E42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6780" y="2240660"/>
            <a:ext cx="163258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Klik</a:t>
            </a:r>
            <a:r>
              <a:rPr sz="1150" spc="1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“Sertifikat</a:t>
            </a:r>
            <a:r>
              <a:rPr sz="1150" spc="2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585858"/>
                </a:solidFill>
                <a:latin typeface="Calibri"/>
                <a:cs typeface="Calibri"/>
              </a:rPr>
              <a:t>Tanda</a:t>
            </a:r>
            <a:r>
              <a:rPr sz="1150" spc="2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Sah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86780" y="2423236"/>
            <a:ext cx="163258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Tingkat</a:t>
            </a:r>
            <a:r>
              <a:rPr sz="1200" spc="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Komponen</a:t>
            </a:r>
            <a:r>
              <a:rPr sz="12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Dalam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86780" y="2606802"/>
            <a:ext cx="49530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Ne</a:t>
            </a:r>
            <a:r>
              <a:rPr sz="1150" spc="30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i”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52507" y="3592977"/>
            <a:ext cx="2255520" cy="770890"/>
          </a:xfrm>
          <a:prstGeom prst="rect">
            <a:avLst/>
          </a:prstGeom>
        </p:spPr>
        <p:txBody>
          <a:bodyPr vert="horz" wrap="square" lIns="0" tIns="17589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385"/>
              </a:spcBef>
            </a:pPr>
            <a:r>
              <a:rPr sz="2000" b="1" spc="-10" dirty="0">
                <a:solidFill>
                  <a:srgbClr val="E47C27"/>
                </a:solidFill>
                <a:latin typeface="Calibri"/>
                <a:cs typeface="Calibri"/>
              </a:rPr>
              <a:t>Surat</a:t>
            </a:r>
            <a:r>
              <a:rPr sz="2000" b="1" spc="-75" dirty="0">
                <a:solidFill>
                  <a:srgbClr val="E47C27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47C27"/>
                </a:solidFill>
                <a:latin typeface="Calibri"/>
                <a:cs typeface="Calibri"/>
              </a:rPr>
              <a:t>Persetujuan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  <a:tabLst>
                <a:tab pos="621665" algn="l"/>
                <a:tab pos="1193165" algn="l"/>
                <a:tab pos="1938655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Apabila	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semua	dokumen	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yang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52507" y="4340478"/>
            <a:ext cx="225869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disubmit </a:t>
            </a:r>
            <a:r>
              <a:rPr sz="1150" spc="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sudah </a:t>
            </a:r>
            <a:r>
              <a:rPr sz="1150" spc="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sesuai </a:t>
            </a:r>
            <a:r>
              <a:rPr sz="1150" spc="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maka </a:t>
            </a:r>
            <a:r>
              <a:rPr sz="1150" spc="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akan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567161" y="4523054"/>
            <a:ext cx="134429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90"/>
              </a:spcBef>
              <a:tabLst>
                <a:tab pos="588645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at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200" spc="15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er</a:t>
            </a:r>
            <a:r>
              <a:rPr sz="1200" spc="3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200" spc="30" dirty="0">
                <a:solidFill>
                  <a:srgbClr val="585858"/>
                </a:solidFill>
                <a:latin typeface="Calibri"/>
                <a:cs typeface="Calibri"/>
              </a:rPr>
              <a:t>j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an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  <a:tabLst>
                <a:tab pos="524510" algn="l"/>
                <a:tab pos="958850" algn="l"/>
              </a:tabLst>
            </a:pP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TKDN	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oleh	Dirjen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52507" y="4523054"/>
            <a:ext cx="776605" cy="57277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algn="just">
              <a:lnSpc>
                <a:spcPct val="104000"/>
              </a:lnSpc>
              <a:spcBef>
                <a:spcPts val="30"/>
              </a:spcBef>
            </a:pP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dikeluarkan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pe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h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r>
              <a:rPr sz="1150" spc="-5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1150" spc="55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n  terkait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97494" y="3800983"/>
            <a:ext cx="108394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" dirty="0">
                <a:solidFill>
                  <a:srgbClr val="44536A"/>
                </a:solidFill>
                <a:latin typeface="Calibri"/>
                <a:cs typeface="Calibri"/>
              </a:rPr>
              <a:t>La</a:t>
            </a:r>
            <a:r>
              <a:rPr sz="2000" b="1" spc="5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2000" b="1" spc="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2000" b="1" spc="-30" dirty="0">
                <a:solidFill>
                  <a:srgbClr val="44536A"/>
                </a:solidFill>
                <a:latin typeface="Calibri"/>
                <a:cs typeface="Calibri"/>
              </a:rPr>
              <a:t>k</a:t>
            </a:r>
            <a:r>
              <a:rPr sz="2000" b="1" spc="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2000" b="1" spc="5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2000" b="1" spc="-9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44536A"/>
                </a:solidFill>
                <a:latin typeface="Calibri"/>
                <a:cs typeface="Calibri"/>
              </a:rPr>
              <a:t>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45451" y="4203649"/>
            <a:ext cx="1339215" cy="57277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30"/>
              </a:spcBef>
              <a:tabLst>
                <a:tab pos="615950" algn="l"/>
                <a:tab pos="744220" algn="l"/>
                <a:tab pos="899794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Apabila	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pengajuan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b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mi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t,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		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do</a:t>
            </a:r>
            <a:r>
              <a:rPr sz="1150" spc="45" dirty="0">
                <a:solidFill>
                  <a:srgbClr val="585858"/>
                </a:solidFill>
                <a:latin typeface="Calibri"/>
                <a:cs typeface="Calibri"/>
              </a:rPr>
              <a:t>k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150" spc="50" dirty="0">
                <a:solidFill>
                  <a:srgbClr val="585858"/>
                </a:solidFill>
                <a:latin typeface="Calibri"/>
                <a:cs typeface="Calibri"/>
              </a:rPr>
              <a:t>m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n  diverifikasi		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oleh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35593" y="4203649"/>
            <a:ext cx="397510" cy="57277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algn="just">
              <a:lnSpc>
                <a:spcPct val="104000"/>
              </a:lnSpc>
              <a:spcBef>
                <a:spcPts val="3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ud</a:t>
            </a:r>
            <a:r>
              <a:rPr sz="1200" spc="35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h 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akan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j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45451" y="4752543"/>
            <a:ext cx="14217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terkait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 untuk</a:t>
            </a:r>
            <a:r>
              <a:rPr sz="12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disetujui.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216" y="1211580"/>
            <a:ext cx="11155680" cy="4947285"/>
            <a:chOff x="585216" y="1211580"/>
            <a:chExt cx="11155680" cy="4947285"/>
          </a:xfrm>
        </p:grpSpPr>
        <p:sp>
          <p:nvSpPr>
            <p:cNvPr id="3" name="object 3"/>
            <p:cNvSpPr/>
            <p:nvPr/>
          </p:nvSpPr>
          <p:spPr>
            <a:xfrm>
              <a:off x="585216" y="1920240"/>
              <a:ext cx="178435" cy="1870075"/>
            </a:xfrm>
            <a:custGeom>
              <a:avLst/>
              <a:gdLst/>
              <a:ahLst/>
              <a:cxnLst/>
              <a:rect l="l" t="t" r="r" b="b"/>
              <a:pathLst>
                <a:path w="178434" h="1870075">
                  <a:moveTo>
                    <a:pt x="0" y="1869948"/>
                  </a:moveTo>
                  <a:lnTo>
                    <a:pt x="178308" y="1869948"/>
                  </a:lnTo>
                  <a:lnTo>
                    <a:pt x="178308" y="0"/>
                  </a:lnTo>
                  <a:lnTo>
                    <a:pt x="0" y="0"/>
                  </a:lnTo>
                  <a:lnTo>
                    <a:pt x="0" y="18699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3524" y="1796796"/>
              <a:ext cx="10977880" cy="4361815"/>
            </a:xfrm>
            <a:custGeom>
              <a:avLst/>
              <a:gdLst/>
              <a:ahLst/>
              <a:cxnLst/>
              <a:rect l="l" t="t" r="r" b="b"/>
              <a:pathLst>
                <a:path w="10977880" h="4361815">
                  <a:moveTo>
                    <a:pt x="10977372" y="0"/>
                  </a:moveTo>
                  <a:lnTo>
                    <a:pt x="0" y="0"/>
                  </a:lnTo>
                  <a:lnTo>
                    <a:pt x="0" y="4361688"/>
                  </a:lnTo>
                  <a:lnTo>
                    <a:pt x="10977372" y="4361688"/>
                  </a:lnTo>
                  <a:lnTo>
                    <a:pt x="10977372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3524" y="1211580"/>
              <a:ext cx="10977880" cy="558165"/>
            </a:xfrm>
            <a:custGeom>
              <a:avLst/>
              <a:gdLst/>
              <a:ahLst/>
              <a:cxnLst/>
              <a:rect l="l" t="t" r="r" b="b"/>
              <a:pathLst>
                <a:path w="10977880" h="558164">
                  <a:moveTo>
                    <a:pt x="10977372" y="0"/>
                  </a:moveTo>
                  <a:lnTo>
                    <a:pt x="0" y="0"/>
                  </a:lnTo>
                  <a:lnTo>
                    <a:pt x="0" y="557784"/>
                  </a:lnTo>
                  <a:lnTo>
                    <a:pt x="10977372" y="557784"/>
                  </a:lnTo>
                  <a:lnTo>
                    <a:pt x="1097737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15768" y="1316735"/>
              <a:ext cx="6323330" cy="398145"/>
            </a:xfrm>
            <a:custGeom>
              <a:avLst/>
              <a:gdLst/>
              <a:ahLst/>
              <a:cxnLst/>
              <a:rect l="l" t="t" r="r" b="b"/>
              <a:pathLst>
                <a:path w="6323330" h="398144">
                  <a:moveTo>
                    <a:pt x="3323844" y="66294"/>
                  </a:moveTo>
                  <a:lnTo>
                    <a:pt x="3318624" y="40513"/>
                  </a:lnTo>
                  <a:lnTo>
                    <a:pt x="3304413" y="19431"/>
                  </a:lnTo>
                  <a:lnTo>
                    <a:pt x="3283331" y="5219"/>
                  </a:lnTo>
                  <a:lnTo>
                    <a:pt x="3257550" y="0"/>
                  </a:lnTo>
                  <a:lnTo>
                    <a:pt x="66294" y="0"/>
                  </a:lnTo>
                  <a:lnTo>
                    <a:pt x="40500" y="5219"/>
                  </a:lnTo>
                  <a:lnTo>
                    <a:pt x="19431" y="19431"/>
                  </a:lnTo>
                  <a:lnTo>
                    <a:pt x="5207" y="40513"/>
                  </a:lnTo>
                  <a:lnTo>
                    <a:pt x="0" y="66294"/>
                  </a:lnTo>
                  <a:lnTo>
                    <a:pt x="0" y="331470"/>
                  </a:lnTo>
                  <a:lnTo>
                    <a:pt x="5207" y="357263"/>
                  </a:lnTo>
                  <a:lnTo>
                    <a:pt x="19431" y="378333"/>
                  </a:lnTo>
                  <a:lnTo>
                    <a:pt x="40500" y="392557"/>
                  </a:lnTo>
                  <a:lnTo>
                    <a:pt x="66294" y="397764"/>
                  </a:lnTo>
                  <a:lnTo>
                    <a:pt x="3257550" y="397764"/>
                  </a:lnTo>
                  <a:lnTo>
                    <a:pt x="3283331" y="392557"/>
                  </a:lnTo>
                  <a:lnTo>
                    <a:pt x="3304413" y="378333"/>
                  </a:lnTo>
                  <a:lnTo>
                    <a:pt x="3318624" y="357263"/>
                  </a:lnTo>
                  <a:lnTo>
                    <a:pt x="3323844" y="331470"/>
                  </a:lnTo>
                  <a:lnTo>
                    <a:pt x="3323844" y="66294"/>
                  </a:lnTo>
                  <a:close/>
                </a:path>
                <a:path w="6323330" h="398144">
                  <a:moveTo>
                    <a:pt x="6323076" y="62484"/>
                  </a:moveTo>
                  <a:lnTo>
                    <a:pt x="6318161" y="38150"/>
                  </a:lnTo>
                  <a:lnTo>
                    <a:pt x="6304788" y="18288"/>
                  </a:lnTo>
                  <a:lnTo>
                    <a:pt x="6284925" y="4914"/>
                  </a:lnTo>
                  <a:lnTo>
                    <a:pt x="6260592" y="0"/>
                  </a:lnTo>
                  <a:lnTo>
                    <a:pt x="3523488" y="0"/>
                  </a:lnTo>
                  <a:lnTo>
                    <a:pt x="3499142" y="4914"/>
                  </a:lnTo>
                  <a:lnTo>
                    <a:pt x="3479292" y="18288"/>
                  </a:lnTo>
                  <a:lnTo>
                    <a:pt x="3465906" y="38150"/>
                  </a:lnTo>
                  <a:lnTo>
                    <a:pt x="3461004" y="62484"/>
                  </a:lnTo>
                  <a:lnTo>
                    <a:pt x="3461004" y="312420"/>
                  </a:lnTo>
                  <a:lnTo>
                    <a:pt x="3465906" y="336765"/>
                  </a:lnTo>
                  <a:lnTo>
                    <a:pt x="3479292" y="356616"/>
                  </a:lnTo>
                  <a:lnTo>
                    <a:pt x="3499142" y="370001"/>
                  </a:lnTo>
                  <a:lnTo>
                    <a:pt x="3523488" y="374904"/>
                  </a:lnTo>
                  <a:lnTo>
                    <a:pt x="6260592" y="374904"/>
                  </a:lnTo>
                  <a:lnTo>
                    <a:pt x="6284925" y="370001"/>
                  </a:lnTo>
                  <a:lnTo>
                    <a:pt x="6304788" y="356616"/>
                  </a:lnTo>
                  <a:lnTo>
                    <a:pt x="6318161" y="336765"/>
                  </a:lnTo>
                  <a:lnTo>
                    <a:pt x="6323076" y="312420"/>
                  </a:lnTo>
                  <a:lnTo>
                    <a:pt x="6323076" y="62484"/>
                  </a:lnTo>
                  <a:close/>
                </a:path>
              </a:pathLst>
            </a:custGeom>
            <a:solidFill>
              <a:srgbClr val="009E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500621" y="1365884"/>
            <a:ext cx="221424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b="1" spc="15" dirty="0">
                <a:solidFill>
                  <a:srgbClr val="FFFFFF"/>
                </a:solidFill>
                <a:latin typeface="Calibri"/>
                <a:cs typeface="Calibri"/>
              </a:rPr>
              <a:t>P3DN</a:t>
            </a:r>
            <a:r>
              <a:rPr sz="14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Kepmenprind</a:t>
            </a:r>
            <a:r>
              <a:rPr sz="14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Calibri"/>
                <a:cs typeface="Calibri"/>
              </a:rPr>
              <a:t>website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76588" y="1316736"/>
            <a:ext cx="2002789" cy="411480"/>
          </a:xfrm>
          <a:custGeom>
            <a:avLst/>
            <a:gdLst/>
            <a:ahLst/>
            <a:cxnLst/>
            <a:rect l="l" t="t" r="r" b="b"/>
            <a:pathLst>
              <a:path w="2002790" h="411480">
                <a:moveTo>
                  <a:pt x="1933955" y="0"/>
                </a:moveTo>
                <a:lnTo>
                  <a:pt x="68579" y="0"/>
                </a:lnTo>
                <a:lnTo>
                  <a:pt x="41898" y="5393"/>
                </a:lnTo>
                <a:lnTo>
                  <a:pt x="20097" y="20097"/>
                </a:lnTo>
                <a:lnTo>
                  <a:pt x="5393" y="41898"/>
                </a:lnTo>
                <a:lnTo>
                  <a:pt x="0" y="68579"/>
                </a:lnTo>
                <a:lnTo>
                  <a:pt x="0" y="342900"/>
                </a:lnTo>
                <a:lnTo>
                  <a:pt x="5393" y="369581"/>
                </a:lnTo>
                <a:lnTo>
                  <a:pt x="20097" y="391382"/>
                </a:lnTo>
                <a:lnTo>
                  <a:pt x="41898" y="406086"/>
                </a:lnTo>
                <a:lnTo>
                  <a:pt x="68579" y="411479"/>
                </a:lnTo>
                <a:lnTo>
                  <a:pt x="1933955" y="411479"/>
                </a:lnTo>
                <a:lnTo>
                  <a:pt x="1960637" y="406086"/>
                </a:lnTo>
                <a:lnTo>
                  <a:pt x="1982438" y="391382"/>
                </a:lnTo>
                <a:lnTo>
                  <a:pt x="1997142" y="369581"/>
                </a:lnTo>
                <a:lnTo>
                  <a:pt x="2002535" y="342900"/>
                </a:lnTo>
                <a:lnTo>
                  <a:pt x="2002535" y="68579"/>
                </a:lnTo>
                <a:lnTo>
                  <a:pt x="1997142" y="41898"/>
                </a:lnTo>
                <a:lnTo>
                  <a:pt x="1982438" y="20097"/>
                </a:lnTo>
                <a:lnTo>
                  <a:pt x="1960637" y="5393"/>
                </a:lnTo>
                <a:lnTo>
                  <a:pt x="1933955" y="0"/>
                </a:lnTo>
                <a:close/>
              </a:path>
            </a:pathLst>
          </a:custGeom>
          <a:solidFill>
            <a:srgbClr val="009E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551034" y="1384249"/>
            <a:ext cx="1461770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Optimalisasi</a:t>
            </a:r>
            <a:r>
              <a:rPr sz="145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TKDN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4400" y="1837944"/>
            <a:ext cx="1175385" cy="836930"/>
          </a:xfrm>
          <a:custGeom>
            <a:avLst/>
            <a:gdLst/>
            <a:ahLst/>
            <a:cxnLst/>
            <a:rect l="l" t="t" r="r" b="b"/>
            <a:pathLst>
              <a:path w="1175385" h="836930">
                <a:moveTo>
                  <a:pt x="1035557" y="0"/>
                </a:moveTo>
                <a:lnTo>
                  <a:pt x="139446" y="0"/>
                </a:lnTo>
                <a:lnTo>
                  <a:pt x="95370" y="7114"/>
                </a:lnTo>
                <a:lnTo>
                  <a:pt x="57091" y="26919"/>
                </a:lnTo>
                <a:lnTo>
                  <a:pt x="26905" y="57113"/>
                </a:lnTo>
                <a:lnTo>
                  <a:pt x="7109" y="95390"/>
                </a:lnTo>
                <a:lnTo>
                  <a:pt x="0" y="139445"/>
                </a:lnTo>
                <a:lnTo>
                  <a:pt x="0" y="697229"/>
                </a:lnTo>
                <a:lnTo>
                  <a:pt x="7109" y="741285"/>
                </a:lnTo>
                <a:lnTo>
                  <a:pt x="26905" y="779562"/>
                </a:lnTo>
                <a:lnTo>
                  <a:pt x="57091" y="809756"/>
                </a:lnTo>
                <a:lnTo>
                  <a:pt x="95370" y="829561"/>
                </a:lnTo>
                <a:lnTo>
                  <a:pt x="139446" y="836676"/>
                </a:lnTo>
                <a:lnTo>
                  <a:pt x="1035557" y="836676"/>
                </a:lnTo>
                <a:lnTo>
                  <a:pt x="1079613" y="829561"/>
                </a:lnTo>
                <a:lnTo>
                  <a:pt x="1117890" y="809756"/>
                </a:lnTo>
                <a:lnTo>
                  <a:pt x="1148084" y="779562"/>
                </a:lnTo>
                <a:lnTo>
                  <a:pt x="1167889" y="741285"/>
                </a:lnTo>
                <a:lnTo>
                  <a:pt x="1175004" y="697229"/>
                </a:lnTo>
                <a:lnTo>
                  <a:pt x="1175004" y="139445"/>
                </a:lnTo>
                <a:lnTo>
                  <a:pt x="1167889" y="95390"/>
                </a:lnTo>
                <a:lnTo>
                  <a:pt x="1148084" y="57113"/>
                </a:lnTo>
                <a:lnTo>
                  <a:pt x="1117890" y="26919"/>
                </a:lnTo>
                <a:lnTo>
                  <a:pt x="1079613" y="7114"/>
                </a:lnTo>
                <a:lnTo>
                  <a:pt x="103555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19606" y="2052269"/>
            <a:ext cx="558165" cy="390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ng</a:t>
            </a:r>
            <a:endParaRPr sz="1200">
              <a:latin typeface="Calibri"/>
              <a:cs typeface="Calibri"/>
            </a:endParaRPr>
          </a:p>
          <a:p>
            <a:pPr marL="17145">
              <a:lnSpc>
                <a:spcPct val="100000"/>
              </a:lnSpc>
              <a:spcBef>
                <a:spcPts val="50"/>
              </a:spcBef>
            </a:pP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Meeting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14400" y="3140964"/>
            <a:ext cx="1193800" cy="1308100"/>
          </a:xfrm>
          <a:custGeom>
            <a:avLst/>
            <a:gdLst/>
            <a:ahLst/>
            <a:cxnLst/>
            <a:rect l="l" t="t" r="r" b="b"/>
            <a:pathLst>
              <a:path w="1193800" h="1308100">
                <a:moveTo>
                  <a:pt x="994410" y="0"/>
                </a:moveTo>
                <a:lnTo>
                  <a:pt x="198881" y="0"/>
                </a:lnTo>
                <a:lnTo>
                  <a:pt x="153279" y="5251"/>
                </a:lnTo>
                <a:lnTo>
                  <a:pt x="111417" y="20211"/>
                </a:lnTo>
                <a:lnTo>
                  <a:pt x="74490" y="43687"/>
                </a:lnTo>
                <a:lnTo>
                  <a:pt x="43691" y="74484"/>
                </a:lnTo>
                <a:lnTo>
                  <a:pt x="20214" y="111411"/>
                </a:lnTo>
                <a:lnTo>
                  <a:pt x="5252" y="153275"/>
                </a:lnTo>
                <a:lnTo>
                  <a:pt x="0" y="198882"/>
                </a:lnTo>
                <a:lnTo>
                  <a:pt x="0" y="1108710"/>
                </a:lnTo>
                <a:lnTo>
                  <a:pt x="5252" y="1154316"/>
                </a:lnTo>
                <a:lnTo>
                  <a:pt x="20214" y="1196180"/>
                </a:lnTo>
                <a:lnTo>
                  <a:pt x="43691" y="1233107"/>
                </a:lnTo>
                <a:lnTo>
                  <a:pt x="74490" y="1263904"/>
                </a:lnTo>
                <a:lnTo>
                  <a:pt x="111417" y="1287380"/>
                </a:lnTo>
                <a:lnTo>
                  <a:pt x="153279" y="1302340"/>
                </a:lnTo>
                <a:lnTo>
                  <a:pt x="198881" y="1307592"/>
                </a:lnTo>
                <a:lnTo>
                  <a:pt x="994410" y="1307592"/>
                </a:lnTo>
                <a:lnTo>
                  <a:pt x="1040016" y="1302340"/>
                </a:lnTo>
                <a:lnTo>
                  <a:pt x="1081880" y="1287380"/>
                </a:lnTo>
                <a:lnTo>
                  <a:pt x="1118807" y="1263904"/>
                </a:lnTo>
                <a:lnTo>
                  <a:pt x="1149604" y="1233107"/>
                </a:lnTo>
                <a:lnTo>
                  <a:pt x="1173080" y="1196180"/>
                </a:lnTo>
                <a:lnTo>
                  <a:pt x="1188040" y="1154316"/>
                </a:lnTo>
                <a:lnTo>
                  <a:pt x="1193292" y="1108710"/>
                </a:lnTo>
                <a:lnTo>
                  <a:pt x="1193292" y="198882"/>
                </a:lnTo>
                <a:lnTo>
                  <a:pt x="1188040" y="153275"/>
                </a:lnTo>
                <a:lnTo>
                  <a:pt x="1173080" y="111411"/>
                </a:lnTo>
                <a:lnTo>
                  <a:pt x="1149604" y="74484"/>
                </a:lnTo>
                <a:lnTo>
                  <a:pt x="1118807" y="43687"/>
                </a:lnTo>
                <a:lnTo>
                  <a:pt x="1081880" y="20211"/>
                </a:lnTo>
                <a:lnTo>
                  <a:pt x="1040016" y="5251"/>
                </a:lnTo>
                <a:lnTo>
                  <a:pt x="99441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58672" y="3135248"/>
            <a:ext cx="901700" cy="1304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8255" algn="ctr">
              <a:lnSpc>
                <a:spcPct val="102899"/>
              </a:lnSpc>
              <a:spcBef>
                <a:spcPts val="95"/>
              </a:spcBef>
            </a:pP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Self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Assessment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dokumen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pendukung </a:t>
            </a:r>
            <a:r>
              <a:rPr sz="11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pendaftaran 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SIINAS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15767" y="3209544"/>
            <a:ext cx="1170940" cy="736600"/>
          </a:xfrm>
          <a:custGeom>
            <a:avLst/>
            <a:gdLst/>
            <a:ahLst/>
            <a:cxnLst/>
            <a:rect l="l" t="t" r="r" b="b"/>
            <a:pathLst>
              <a:path w="1170939" h="736600">
                <a:moveTo>
                  <a:pt x="1047749" y="0"/>
                </a:moveTo>
                <a:lnTo>
                  <a:pt x="122681" y="0"/>
                </a:lnTo>
                <a:lnTo>
                  <a:pt x="74955" y="9650"/>
                </a:lnTo>
                <a:lnTo>
                  <a:pt x="35956" y="35956"/>
                </a:lnTo>
                <a:lnTo>
                  <a:pt x="9650" y="74955"/>
                </a:lnTo>
                <a:lnTo>
                  <a:pt x="0" y="122681"/>
                </a:lnTo>
                <a:lnTo>
                  <a:pt x="0" y="613409"/>
                </a:lnTo>
                <a:lnTo>
                  <a:pt x="9650" y="661136"/>
                </a:lnTo>
                <a:lnTo>
                  <a:pt x="35956" y="700135"/>
                </a:lnTo>
                <a:lnTo>
                  <a:pt x="74955" y="726441"/>
                </a:lnTo>
                <a:lnTo>
                  <a:pt x="122681" y="736091"/>
                </a:lnTo>
                <a:lnTo>
                  <a:pt x="1047749" y="736091"/>
                </a:lnTo>
                <a:lnTo>
                  <a:pt x="1095476" y="726441"/>
                </a:lnTo>
                <a:lnTo>
                  <a:pt x="1134475" y="700135"/>
                </a:lnTo>
                <a:lnTo>
                  <a:pt x="1160781" y="661136"/>
                </a:lnTo>
                <a:lnTo>
                  <a:pt x="1170432" y="613409"/>
                </a:lnTo>
                <a:lnTo>
                  <a:pt x="1170432" y="122681"/>
                </a:lnTo>
                <a:lnTo>
                  <a:pt x="1160781" y="74955"/>
                </a:lnTo>
                <a:lnTo>
                  <a:pt x="1134475" y="35956"/>
                </a:lnTo>
                <a:lnTo>
                  <a:pt x="1095476" y="9650"/>
                </a:lnTo>
                <a:lnTo>
                  <a:pt x="104774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80741" y="3284982"/>
            <a:ext cx="834390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5715" algn="ctr">
              <a:lnSpc>
                <a:spcPct val="102200"/>
              </a:lnSpc>
              <a:spcBef>
                <a:spcPts val="105"/>
              </a:spcBef>
            </a:pP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Verifikasi 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lapangan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layer</a:t>
            </a:r>
            <a:r>
              <a:rPr sz="11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98264" y="1970532"/>
            <a:ext cx="1193800" cy="704215"/>
          </a:xfrm>
          <a:custGeom>
            <a:avLst/>
            <a:gdLst/>
            <a:ahLst/>
            <a:cxnLst/>
            <a:rect l="l" t="t" r="r" b="b"/>
            <a:pathLst>
              <a:path w="1193800" h="704214">
                <a:moveTo>
                  <a:pt x="1075944" y="0"/>
                </a:moveTo>
                <a:lnTo>
                  <a:pt x="117348" y="0"/>
                </a:lnTo>
                <a:lnTo>
                  <a:pt x="71687" y="9227"/>
                </a:lnTo>
                <a:lnTo>
                  <a:pt x="34385" y="34385"/>
                </a:lnTo>
                <a:lnTo>
                  <a:pt x="9227" y="71687"/>
                </a:lnTo>
                <a:lnTo>
                  <a:pt x="0" y="117347"/>
                </a:lnTo>
                <a:lnTo>
                  <a:pt x="0" y="586739"/>
                </a:lnTo>
                <a:lnTo>
                  <a:pt x="9227" y="632400"/>
                </a:lnTo>
                <a:lnTo>
                  <a:pt x="34385" y="669702"/>
                </a:lnTo>
                <a:lnTo>
                  <a:pt x="71687" y="694860"/>
                </a:lnTo>
                <a:lnTo>
                  <a:pt x="117348" y="704088"/>
                </a:lnTo>
                <a:lnTo>
                  <a:pt x="1075944" y="704088"/>
                </a:lnTo>
                <a:lnTo>
                  <a:pt x="1121604" y="694860"/>
                </a:lnTo>
                <a:lnTo>
                  <a:pt x="1158906" y="669702"/>
                </a:lnTo>
                <a:lnTo>
                  <a:pt x="1184064" y="632400"/>
                </a:lnTo>
                <a:lnTo>
                  <a:pt x="1193291" y="586739"/>
                </a:lnTo>
                <a:lnTo>
                  <a:pt x="1193291" y="117347"/>
                </a:lnTo>
                <a:lnTo>
                  <a:pt x="1184064" y="71687"/>
                </a:lnTo>
                <a:lnTo>
                  <a:pt x="1158906" y="34385"/>
                </a:lnTo>
                <a:lnTo>
                  <a:pt x="1121604" y="9227"/>
                </a:lnTo>
                <a:lnTo>
                  <a:pt x="107594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587621" y="2026996"/>
            <a:ext cx="820419" cy="57340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065" marR="5080" algn="ctr">
              <a:lnSpc>
                <a:spcPct val="104000"/>
              </a:lnSpc>
              <a:spcBef>
                <a:spcPts val="3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Pro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l 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dengan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Kepmenprin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52259" y="1933955"/>
            <a:ext cx="1788160" cy="736600"/>
          </a:xfrm>
          <a:custGeom>
            <a:avLst/>
            <a:gdLst/>
            <a:ahLst/>
            <a:cxnLst/>
            <a:rect l="l" t="t" r="r" b="b"/>
            <a:pathLst>
              <a:path w="1788159" h="736600">
                <a:moveTo>
                  <a:pt x="1664970" y="0"/>
                </a:moveTo>
                <a:lnTo>
                  <a:pt x="122682" y="0"/>
                </a:lnTo>
                <a:lnTo>
                  <a:pt x="74955" y="9650"/>
                </a:lnTo>
                <a:lnTo>
                  <a:pt x="35956" y="35956"/>
                </a:lnTo>
                <a:lnTo>
                  <a:pt x="9650" y="74955"/>
                </a:lnTo>
                <a:lnTo>
                  <a:pt x="0" y="122682"/>
                </a:lnTo>
                <a:lnTo>
                  <a:pt x="0" y="613410"/>
                </a:lnTo>
                <a:lnTo>
                  <a:pt x="9650" y="661136"/>
                </a:lnTo>
                <a:lnTo>
                  <a:pt x="35956" y="700135"/>
                </a:lnTo>
                <a:lnTo>
                  <a:pt x="74955" y="726441"/>
                </a:lnTo>
                <a:lnTo>
                  <a:pt x="122682" y="736092"/>
                </a:lnTo>
                <a:lnTo>
                  <a:pt x="1664970" y="736092"/>
                </a:lnTo>
                <a:lnTo>
                  <a:pt x="1712696" y="726441"/>
                </a:lnTo>
                <a:lnTo>
                  <a:pt x="1751695" y="700135"/>
                </a:lnTo>
                <a:lnTo>
                  <a:pt x="1778001" y="661136"/>
                </a:lnTo>
                <a:lnTo>
                  <a:pt x="1787652" y="613410"/>
                </a:lnTo>
                <a:lnTo>
                  <a:pt x="1787652" y="122682"/>
                </a:lnTo>
                <a:lnTo>
                  <a:pt x="1778001" y="74955"/>
                </a:lnTo>
                <a:lnTo>
                  <a:pt x="1751695" y="35956"/>
                </a:lnTo>
                <a:lnTo>
                  <a:pt x="1712696" y="9650"/>
                </a:lnTo>
                <a:lnTo>
                  <a:pt x="166497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791325" y="2192273"/>
            <a:ext cx="151193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P3dn.kepmenprin.go.id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276588" y="1888235"/>
            <a:ext cx="1591310" cy="649605"/>
          </a:xfrm>
          <a:custGeom>
            <a:avLst/>
            <a:gdLst/>
            <a:ahLst/>
            <a:cxnLst/>
            <a:rect l="l" t="t" r="r" b="b"/>
            <a:pathLst>
              <a:path w="1591309" h="649605">
                <a:moveTo>
                  <a:pt x="1482852" y="0"/>
                </a:moveTo>
                <a:lnTo>
                  <a:pt x="108203" y="0"/>
                </a:lnTo>
                <a:lnTo>
                  <a:pt x="66061" y="8495"/>
                </a:lnTo>
                <a:lnTo>
                  <a:pt x="31670" y="31670"/>
                </a:lnTo>
                <a:lnTo>
                  <a:pt x="8495" y="66061"/>
                </a:lnTo>
                <a:lnTo>
                  <a:pt x="0" y="108203"/>
                </a:lnTo>
                <a:lnTo>
                  <a:pt x="0" y="541019"/>
                </a:lnTo>
                <a:lnTo>
                  <a:pt x="8495" y="583162"/>
                </a:lnTo>
                <a:lnTo>
                  <a:pt x="31670" y="617553"/>
                </a:lnTo>
                <a:lnTo>
                  <a:pt x="66061" y="640728"/>
                </a:lnTo>
                <a:lnTo>
                  <a:pt x="108203" y="649224"/>
                </a:lnTo>
                <a:lnTo>
                  <a:pt x="1482852" y="649224"/>
                </a:lnTo>
                <a:lnTo>
                  <a:pt x="1524994" y="640728"/>
                </a:lnTo>
                <a:lnTo>
                  <a:pt x="1559385" y="617553"/>
                </a:lnTo>
                <a:lnTo>
                  <a:pt x="1582560" y="583162"/>
                </a:lnTo>
                <a:lnTo>
                  <a:pt x="1591055" y="541019"/>
                </a:lnTo>
                <a:lnTo>
                  <a:pt x="1591055" y="108203"/>
                </a:lnTo>
                <a:lnTo>
                  <a:pt x="1582560" y="66061"/>
                </a:lnTo>
                <a:lnTo>
                  <a:pt x="1559385" y="31670"/>
                </a:lnTo>
                <a:lnTo>
                  <a:pt x="1524994" y="8495"/>
                </a:lnTo>
                <a:lnTo>
                  <a:pt x="14828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507093" y="2117216"/>
            <a:ext cx="1131570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Pasar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BUMN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68611" y="6327647"/>
            <a:ext cx="1934210" cy="215265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635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5"/>
              </a:spcBef>
            </a:pPr>
            <a:r>
              <a:rPr sz="1300" i="1" spc="-35" dirty="0">
                <a:latin typeface="Calibri"/>
                <a:cs typeface="Calibri"/>
              </a:rPr>
              <a:t>K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-25" dirty="0">
                <a:latin typeface="Calibri"/>
                <a:cs typeface="Calibri"/>
              </a:rPr>
              <a:t>m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10" dirty="0">
                <a:latin typeface="Calibri"/>
                <a:cs typeface="Calibri"/>
              </a:rPr>
              <a:t>n</a:t>
            </a:r>
            <a:r>
              <a:rPr sz="1300" i="1" spc="-5" dirty="0">
                <a:latin typeface="Calibri"/>
                <a:cs typeface="Calibri"/>
              </a:rPr>
              <a:t>t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-20" dirty="0">
                <a:latin typeface="Calibri"/>
                <a:cs typeface="Calibri"/>
              </a:rPr>
              <a:t>r</a:t>
            </a:r>
            <a:r>
              <a:rPr sz="1300" i="1" spc="-15" dirty="0">
                <a:latin typeface="Calibri"/>
                <a:cs typeface="Calibri"/>
              </a:rPr>
              <a:t>i</a:t>
            </a:r>
            <a:r>
              <a:rPr sz="1300" i="1" spc="10" dirty="0">
                <a:latin typeface="Calibri"/>
                <a:cs typeface="Calibri"/>
              </a:rPr>
              <a:t>a</a:t>
            </a:r>
            <a:r>
              <a:rPr sz="1300" i="1" spc="-5" dirty="0">
                <a:latin typeface="Calibri"/>
                <a:cs typeface="Calibri"/>
              </a:rPr>
              <a:t>n</a:t>
            </a:r>
            <a:r>
              <a:rPr sz="1300" i="1" spc="-65" dirty="0">
                <a:latin typeface="Calibri"/>
                <a:cs typeface="Calibri"/>
              </a:rPr>
              <a:t> </a:t>
            </a:r>
            <a:r>
              <a:rPr sz="1300" i="1" spc="-5" dirty="0">
                <a:latin typeface="Calibri"/>
                <a:cs typeface="Calibri"/>
              </a:rPr>
              <a:t>&amp;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spc="-10" dirty="0">
                <a:latin typeface="Calibri"/>
                <a:cs typeface="Calibri"/>
              </a:rPr>
              <a:t>L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-25" dirty="0">
                <a:latin typeface="Calibri"/>
                <a:cs typeface="Calibri"/>
              </a:rPr>
              <a:t>m</a:t>
            </a:r>
            <a:r>
              <a:rPr sz="1300" i="1" spc="10" dirty="0">
                <a:latin typeface="Calibri"/>
                <a:cs typeface="Calibri"/>
              </a:rPr>
              <a:t>bag</a:t>
            </a:r>
            <a:r>
              <a:rPr sz="1300" i="1" spc="-5" dirty="0"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257808" y="1933955"/>
            <a:ext cx="7881620" cy="1160780"/>
            <a:chOff x="1257808" y="1933955"/>
            <a:chExt cx="7881620" cy="1160780"/>
          </a:xfrm>
        </p:grpSpPr>
        <p:sp>
          <p:nvSpPr>
            <p:cNvPr id="24" name="object 24"/>
            <p:cNvSpPr/>
            <p:nvPr/>
          </p:nvSpPr>
          <p:spPr>
            <a:xfrm>
              <a:off x="1264158" y="2731769"/>
              <a:ext cx="530860" cy="306705"/>
            </a:xfrm>
            <a:custGeom>
              <a:avLst/>
              <a:gdLst/>
              <a:ahLst/>
              <a:cxnLst/>
              <a:rect l="l" t="t" r="r" b="b"/>
              <a:pathLst>
                <a:path w="530860" h="306705">
                  <a:moveTo>
                    <a:pt x="397764" y="0"/>
                  </a:moveTo>
                  <a:lnTo>
                    <a:pt x="132587" y="0"/>
                  </a:lnTo>
                  <a:lnTo>
                    <a:pt x="132587" y="153162"/>
                  </a:lnTo>
                  <a:lnTo>
                    <a:pt x="0" y="153162"/>
                  </a:lnTo>
                  <a:lnTo>
                    <a:pt x="265175" y="306324"/>
                  </a:lnTo>
                  <a:lnTo>
                    <a:pt x="530352" y="153162"/>
                  </a:lnTo>
                  <a:lnTo>
                    <a:pt x="397764" y="153162"/>
                  </a:lnTo>
                  <a:lnTo>
                    <a:pt x="39776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64158" y="2731769"/>
              <a:ext cx="530860" cy="306705"/>
            </a:xfrm>
            <a:custGeom>
              <a:avLst/>
              <a:gdLst/>
              <a:ahLst/>
              <a:cxnLst/>
              <a:rect l="l" t="t" r="r" b="b"/>
              <a:pathLst>
                <a:path w="530860" h="306705">
                  <a:moveTo>
                    <a:pt x="0" y="153162"/>
                  </a:moveTo>
                  <a:lnTo>
                    <a:pt x="132587" y="153162"/>
                  </a:lnTo>
                  <a:lnTo>
                    <a:pt x="132587" y="0"/>
                  </a:lnTo>
                  <a:lnTo>
                    <a:pt x="397764" y="0"/>
                  </a:lnTo>
                  <a:lnTo>
                    <a:pt x="397764" y="153162"/>
                  </a:lnTo>
                  <a:lnTo>
                    <a:pt x="530352" y="153162"/>
                  </a:lnTo>
                  <a:lnTo>
                    <a:pt x="265175" y="306324"/>
                  </a:lnTo>
                  <a:lnTo>
                    <a:pt x="0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789669" y="2059685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3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789669" y="2059685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3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97530" y="2782061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212597" y="0"/>
                  </a:moveTo>
                  <a:lnTo>
                    <a:pt x="0" y="153162"/>
                  </a:lnTo>
                  <a:lnTo>
                    <a:pt x="106299" y="153162"/>
                  </a:lnTo>
                  <a:lnTo>
                    <a:pt x="106299" y="306324"/>
                  </a:lnTo>
                  <a:lnTo>
                    <a:pt x="318896" y="306324"/>
                  </a:lnTo>
                  <a:lnTo>
                    <a:pt x="318896" y="153162"/>
                  </a:lnTo>
                  <a:lnTo>
                    <a:pt x="425195" y="153162"/>
                  </a:lnTo>
                  <a:lnTo>
                    <a:pt x="21259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97530" y="2782061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425195" y="153162"/>
                  </a:moveTo>
                  <a:lnTo>
                    <a:pt x="318896" y="153162"/>
                  </a:lnTo>
                  <a:lnTo>
                    <a:pt x="318896" y="306324"/>
                  </a:lnTo>
                  <a:lnTo>
                    <a:pt x="106299" y="306324"/>
                  </a:lnTo>
                  <a:lnTo>
                    <a:pt x="106299" y="153162"/>
                  </a:lnTo>
                  <a:lnTo>
                    <a:pt x="0" y="153162"/>
                  </a:lnTo>
                  <a:lnTo>
                    <a:pt x="212597" y="0"/>
                  </a:lnTo>
                  <a:lnTo>
                    <a:pt x="425195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15768" y="1933955"/>
              <a:ext cx="1170940" cy="736600"/>
            </a:xfrm>
            <a:custGeom>
              <a:avLst/>
              <a:gdLst/>
              <a:ahLst/>
              <a:cxnLst/>
              <a:rect l="l" t="t" r="r" b="b"/>
              <a:pathLst>
                <a:path w="1170939" h="736600">
                  <a:moveTo>
                    <a:pt x="1047749" y="0"/>
                  </a:moveTo>
                  <a:lnTo>
                    <a:pt x="122681" y="0"/>
                  </a:lnTo>
                  <a:lnTo>
                    <a:pt x="74955" y="9650"/>
                  </a:lnTo>
                  <a:lnTo>
                    <a:pt x="35956" y="35956"/>
                  </a:lnTo>
                  <a:lnTo>
                    <a:pt x="9650" y="74955"/>
                  </a:lnTo>
                  <a:lnTo>
                    <a:pt x="0" y="122682"/>
                  </a:lnTo>
                  <a:lnTo>
                    <a:pt x="0" y="613410"/>
                  </a:lnTo>
                  <a:lnTo>
                    <a:pt x="9650" y="661136"/>
                  </a:lnTo>
                  <a:lnTo>
                    <a:pt x="35956" y="700135"/>
                  </a:lnTo>
                  <a:lnTo>
                    <a:pt x="74955" y="726441"/>
                  </a:lnTo>
                  <a:lnTo>
                    <a:pt x="122681" y="736092"/>
                  </a:lnTo>
                  <a:lnTo>
                    <a:pt x="1047749" y="736092"/>
                  </a:lnTo>
                  <a:lnTo>
                    <a:pt x="1095476" y="726441"/>
                  </a:lnTo>
                  <a:lnTo>
                    <a:pt x="1134475" y="700135"/>
                  </a:lnTo>
                  <a:lnTo>
                    <a:pt x="1160781" y="661136"/>
                  </a:lnTo>
                  <a:lnTo>
                    <a:pt x="1170432" y="613410"/>
                  </a:lnTo>
                  <a:lnTo>
                    <a:pt x="1170432" y="122682"/>
                  </a:lnTo>
                  <a:lnTo>
                    <a:pt x="1160781" y="74955"/>
                  </a:lnTo>
                  <a:lnTo>
                    <a:pt x="1134475" y="35956"/>
                  </a:lnTo>
                  <a:lnTo>
                    <a:pt x="1095476" y="9650"/>
                  </a:lnTo>
                  <a:lnTo>
                    <a:pt x="104774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926842" y="2100833"/>
            <a:ext cx="746125" cy="3898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7475" marR="5080" indent="-105410">
              <a:lnSpc>
                <a:spcPct val="104299"/>
              </a:lnSpc>
              <a:spcBef>
                <a:spcPts val="75"/>
              </a:spcBef>
            </a:pPr>
            <a:r>
              <a:rPr sz="115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150" b="1" spc="2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150" b="1" spc="3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150" b="1" spc="25" dirty="0">
                <a:solidFill>
                  <a:srgbClr val="FFFFFF"/>
                </a:solidFill>
                <a:latin typeface="Calibri"/>
                <a:cs typeface="Calibri"/>
              </a:rPr>
              <a:t>bu</a:t>
            </a:r>
            <a:r>
              <a:rPr sz="115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50" b="1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15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n  Laporan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991864" y="2067051"/>
            <a:ext cx="1600200" cy="1814830"/>
            <a:chOff x="3991864" y="2067051"/>
            <a:chExt cx="1600200" cy="1814830"/>
          </a:xfrm>
        </p:grpSpPr>
        <p:sp>
          <p:nvSpPr>
            <p:cNvPr id="33" name="object 33"/>
            <p:cNvSpPr/>
            <p:nvPr/>
          </p:nvSpPr>
          <p:spPr>
            <a:xfrm>
              <a:off x="3998214" y="20734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98214" y="20734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398264" y="3177539"/>
              <a:ext cx="1193800" cy="704215"/>
            </a:xfrm>
            <a:custGeom>
              <a:avLst/>
              <a:gdLst/>
              <a:ahLst/>
              <a:cxnLst/>
              <a:rect l="l" t="t" r="r" b="b"/>
              <a:pathLst>
                <a:path w="1193800" h="704214">
                  <a:moveTo>
                    <a:pt x="1075944" y="0"/>
                  </a:moveTo>
                  <a:lnTo>
                    <a:pt x="117348" y="0"/>
                  </a:lnTo>
                  <a:lnTo>
                    <a:pt x="71687" y="9227"/>
                  </a:lnTo>
                  <a:lnTo>
                    <a:pt x="34385" y="34385"/>
                  </a:lnTo>
                  <a:lnTo>
                    <a:pt x="9227" y="71687"/>
                  </a:lnTo>
                  <a:lnTo>
                    <a:pt x="0" y="117348"/>
                  </a:lnTo>
                  <a:lnTo>
                    <a:pt x="0" y="586740"/>
                  </a:lnTo>
                  <a:lnTo>
                    <a:pt x="9227" y="632400"/>
                  </a:lnTo>
                  <a:lnTo>
                    <a:pt x="34385" y="669702"/>
                  </a:lnTo>
                  <a:lnTo>
                    <a:pt x="71687" y="694860"/>
                  </a:lnTo>
                  <a:lnTo>
                    <a:pt x="117348" y="704088"/>
                  </a:lnTo>
                  <a:lnTo>
                    <a:pt x="1075944" y="704088"/>
                  </a:lnTo>
                  <a:lnTo>
                    <a:pt x="1121604" y="694860"/>
                  </a:lnTo>
                  <a:lnTo>
                    <a:pt x="1158906" y="669702"/>
                  </a:lnTo>
                  <a:lnTo>
                    <a:pt x="1184064" y="632400"/>
                  </a:lnTo>
                  <a:lnTo>
                    <a:pt x="1193291" y="586740"/>
                  </a:lnTo>
                  <a:lnTo>
                    <a:pt x="1193291" y="117348"/>
                  </a:lnTo>
                  <a:lnTo>
                    <a:pt x="1184064" y="71687"/>
                  </a:lnTo>
                  <a:lnTo>
                    <a:pt x="1158906" y="34385"/>
                  </a:lnTo>
                  <a:lnTo>
                    <a:pt x="1121604" y="9227"/>
                  </a:lnTo>
                  <a:lnTo>
                    <a:pt x="10759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519040" y="3327908"/>
            <a:ext cx="955040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150" b="1" dirty="0">
                <a:solidFill>
                  <a:srgbClr val="FFFFFF"/>
                </a:solidFill>
                <a:latin typeface="Calibri"/>
                <a:cs typeface="Calibri"/>
              </a:rPr>
              <a:t>Draft</a:t>
            </a: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Sertifikat</a:t>
            </a:r>
            <a:endParaRPr sz="1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TKDN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727955" y="2780283"/>
            <a:ext cx="3232150" cy="1097280"/>
            <a:chOff x="4727955" y="2780283"/>
            <a:chExt cx="3232150" cy="1097280"/>
          </a:xfrm>
        </p:grpSpPr>
        <p:sp>
          <p:nvSpPr>
            <p:cNvPr id="38" name="object 38"/>
            <p:cNvSpPr/>
            <p:nvPr/>
          </p:nvSpPr>
          <p:spPr>
            <a:xfrm>
              <a:off x="4734305" y="2786633"/>
              <a:ext cx="525780" cy="306705"/>
            </a:xfrm>
            <a:custGeom>
              <a:avLst/>
              <a:gdLst/>
              <a:ahLst/>
              <a:cxnLst/>
              <a:rect l="l" t="t" r="r" b="b"/>
              <a:pathLst>
                <a:path w="525779" h="306705">
                  <a:moveTo>
                    <a:pt x="394335" y="0"/>
                  </a:moveTo>
                  <a:lnTo>
                    <a:pt x="131445" y="0"/>
                  </a:lnTo>
                  <a:lnTo>
                    <a:pt x="131445" y="153162"/>
                  </a:lnTo>
                  <a:lnTo>
                    <a:pt x="0" y="153162"/>
                  </a:lnTo>
                  <a:lnTo>
                    <a:pt x="262890" y="306324"/>
                  </a:lnTo>
                  <a:lnTo>
                    <a:pt x="525780" y="153162"/>
                  </a:lnTo>
                  <a:lnTo>
                    <a:pt x="394335" y="153162"/>
                  </a:lnTo>
                  <a:lnTo>
                    <a:pt x="39433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34305" y="2786633"/>
              <a:ext cx="525780" cy="306705"/>
            </a:xfrm>
            <a:custGeom>
              <a:avLst/>
              <a:gdLst/>
              <a:ahLst/>
              <a:cxnLst/>
              <a:rect l="l" t="t" r="r" b="b"/>
              <a:pathLst>
                <a:path w="525779" h="306705">
                  <a:moveTo>
                    <a:pt x="0" y="153162"/>
                  </a:moveTo>
                  <a:lnTo>
                    <a:pt x="131445" y="153162"/>
                  </a:lnTo>
                  <a:lnTo>
                    <a:pt x="131445" y="0"/>
                  </a:lnTo>
                  <a:lnTo>
                    <a:pt x="394335" y="0"/>
                  </a:lnTo>
                  <a:lnTo>
                    <a:pt x="394335" y="153162"/>
                  </a:lnTo>
                  <a:lnTo>
                    <a:pt x="525780" y="153162"/>
                  </a:lnTo>
                  <a:lnTo>
                    <a:pt x="262890" y="306324"/>
                  </a:lnTo>
                  <a:lnTo>
                    <a:pt x="0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66560" y="3168395"/>
              <a:ext cx="1193800" cy="708660"/>
            </a:xfrm>
            <a:custGeom>
              <a:avLst/>
              <a:gdLst/>
              <a:ahLst/>
              <a:cxnLst/>
              <a:rect l="l" t="t" r="r" b="b"/>
              <a:pathLst>
                <a:path w="1193800" h="708660">
                  <a:moveTo>
                    <a:pt x="1075182" y="0"/>
                  </a:moveTo>
                  <a:lnTo>
                    <a:pt x="118110" y="0"/>
                  </a:lnTo>
                  <a:lnTo>
                    <a:pt x="72116" y="9274"/>
                  </a:lnTo>
                  <a:lnTo>
                    <a:pt x="34575" y="34575"/>
                  </a:lnTo>
                  <a:lnTo>
                    <a:pt x="9274" y="72116"/>
                  </a:lnTo>
                  <a:lnTo>
                    <a:pt x="0" y="118109"/>
                  </a:lnTo>
                  <a:lnTo>
                    <a:pt x="0" y="590549"/>
                  </a:lnTo>
                  <a:lnTo>
                    <a:pt x="9274" y="636543"/>
                  </a:lnTo>
                  <a:lnTo>
                    <a:pt x="34575" y="674084"/>
                  </a:lnTo>
                  <a:lnTo>
                    <a:pt x="72116" y="699385"/>
                  </a:lnTo>
                  <a:lnTo>
                    <a:pt x="118110" y="708659"/>
                  </a:lnTo>
                  <a:lnTo>
                    <a:pt x="1075182" y="708659"/>
                  </a:lnTo>
                  <a:lnTo>
                    <a:pt x="1121175" y="699385"/>
                  </a:lnTo>
                  <a:lnTo>
                    <a:pt x="1158716" y="674084"/>
                  </a:lnTo>
                  <a:lnTo>
                    <a:pt x="1184017" y="636543"/>
                  </a:lnTo>
                  <a:lnTo>
                    <a:pt x="1193292" y="590549"/>
                  </a:lnTo>
                  <a:lnTo>
                    <a:pt x="1193292" y="118109"/>
                  </a:lnTo>
                  <a:lnTo>
                    <a:pt x="1184017" y="72116"/>
                  </a:lnTo>
                  <a:lnTo>
                    <a:pt x="1158716" y="34575"/>
                  </a:lnTo>
                  <a:lnTo>
                    <a:pt x="1121175" y="9274"/>
                  </a:lnTo>
                  <a:lnTo>
                    <a:pt x="107518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064756" y="3320618"/>
            <a:ext cx="59880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Sertifikat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TKDN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692647" y="2757423"/>
            <a:ext cx="5175250" cy="1014094"/>
            <a:chOff x="5692647" y="2757423"/>
            <a:chExt cx="5175250" cy="1014094"/>
          </a:xfrm>
        </p:grpSpPr>
        <p:sp>
          <p:nvSpPr>
            <p:cNvPr id="43" name="object 43"/>
            <p:cNvSpPr/>
            <p:nvPr/>
          </p:nvSpPr>
          <p:spPr>
            <a:xfrm>
              <a:off x="5698997" y="3298697"/>
              <a:ext cx="955675" cy="466725"/>
            </a:xfrm>
            <a:custGeom>
              <a:avLst/>
              <a:gdLst/>
              <a:ahLst/>
              <a:cxnLst/>
              <a:rect l="l" t="t" r="r" b="b"/>
              <a:pathLst>
                <a:path w="955675" h="466725">
                  <a:moveTo>
                    <a:pt x="722376" y="0"/>
                  </a:moveTo>
                  <a:lnTo>
                    <a:pt x="722376" y="116586"/>
                  </a:lnTo>
                  <a:lnTo>
                    <a:pt x="0" y="116586"/>
                  </a:lnTo>
                  <a:lnTo>
                    <a:pt x="0" y="349757"/>
                  </a:lnTo>
                  <a:lnTo>
                    <a:pt x="722376" y="349757"/>
                  </a:lnTo>
                  <a:lnTo>
                    <a:pt x="722376" y="466344"/>
                  </a:lnTo>
                  <a:lnTo>
                    <a:pt x="955548" y="233172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698997" y="3298697"/>
              <a:ext cx="955675" cy="466725"/>
            </a:xfrm>
            <a:custGeom>
              <a:avLst/>
              <a:gdLst/>
              <a:ahLst/>
              <a:cxnLst/>
              <a:rect l="l" t="t" r="r" b="b"/>
              <a:pathLst>
                <a:path w="955675" h="466725">
                  <a:moveTo>
                    <a:pt x="0" y="116586"/>
                  </a:moveTo>
                  <a:lnTo>
                    <a:pt x="722376" y="116586"/>
                  </a:lnTo>
                  <a:lnTo>
                    <a:pt x="722376" y="0"/>
                  </a:lnTo>
                  <a:lnTo>
                    <a:pt x="955548" y="233172"/>
                  </a:lnTo>
                  <a:lnTo>
                    <a:pt x="722376" y="466344"/>
                  </a:lnTo>
                  <a:lnTo>
                    <a:pt x="722376" y="349757"/>
                  </a:lnTo>
                  <a:lnTo>
                    <a:pt x="0" y="349757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84897" y="2763773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212598" y="0"/>
                  </a:moveTo>
                  <a:lnTo>
                    <a:pt x="0" y="153162"/>
                  </a:lnTo>
                  <a:lnTo>
                    <a:pt x="106299" y="153162"/>
                  </a:lnTo>
                  <a:lnTo>
                    <a:pt x="106299" y="306324"/>
                  </a:lnTo>
                  <a:lnTo>
                    <a:pt x="318897" y="306324"/>
                  </a:lnTo>
                  <a:lnTo>
                    <a:pt x="318897" y="153162"/>
                  </a:lnTo>
                  <a:lnTo>
                    <a:pt x="425196" y="153162"/>
                  </a:lnTo>
                  <a:lnTo>
                    <a:pt x="21259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184897" y="2763773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425196" y="153162"/>
                  </a:moveTo>
                  <a:lnTo>
                    <a:pt x="318897" y="153162"/>
                  </a:lnTo>
                  <a:lnTo>
                    <a:pt x="318897" y="306324"/>
                  </a:lnTo>
                  <a:lnTo>
                    <a:pt x="106299" y="306324"/>
                  </a:lnTo>
                  <a:lnTo>
                    <a:pt x="106299" y="153162"/>
                  </a:lnTo>
                  <a:lnTo>
                    <a:pt x="0" y="153162"/>
                  </a:lnTo>
                  <a:lnTo>
                    <a:pt x="212598" y="0"/>
                  </a:lnTo>
                  <a:lnTo>
                    <a:pt x="425196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789669" y="2887217"/>
              <a:ext cx="342900" cy="462280"/>
            </a:xfrm>
            <a:custGeom>
              <a:avLst/>
              <a:gdLst/>
              <a:ahLst/>
              <a:cxnLst/>
              <a:rect l="l" t="t" r="r" b="b"/>
              <a:pathLst>
                <a:path w="342900" h="462279">
                  <a:moveTo>
                    <a:pt x="171450" y="0"/>
                  </a:moveTo>
                  <a:lnTo>
                    <a:pt x="171450" y="115443"/>
                  </a:lnTo>
                  <a:lnTo>
                    <a:pt x="0" y="115443"/>
                  </a:lnTo>
                  <a:lnTo>
                    <a:pt x="0" y="346329"/>
                  </a:lnTo>
                  <a:lnTo>
                    <a:pt x="171450" y="346329"/>
                  </a:lnTo>
                  <a:lnTo>
                    <a:pt x="171450" y="461772"/>
                  </a:lnTo>
                  <a:lnTo>
                    <a:pt x="342900" y="230886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789669" y="2887217"/>
              <a:ext cx="342900" cy="462280"/>
            </a:xfrm>
            <a:custGeom>
              <a:avLst/>
              <a:gdLst/>
              <a:ahLst/>
              <a:cxnLst/>
              <a:rect l="l" t="t" r="r" b="b"/>
              <a:pathLst>
                <a:path w="342900" h="462279">
                  <a:moveTo>
                    <a:pt x="0" y="115443"/>
                  </a:moveTo>
                  <a:lnTo>
                    <a:pt x="171450" y="115443"/>
                  </a:lnTo>
                  <a:lnTo>
                    <a:pt x="171450" y="0"/>
                  </a:lnTo>
                  <a:lnTo>
                    <a:pt x="342900" y="230886"/>
                  </a:lnTo>
                  <a:lnTo>
                    <a:pt x="171450" y="461772"/>
                  </a:lnTo>
                  <a:lnTo>
                    <a:pt x="171450" y="346329"/>
                  </a:lnTo>
                  <a:lnTo>
                    <a:pt x="0" y="346329"/>
                  </a:lnTo>
                  <a:lnTo>
                    <a:pt x="0" y="115443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317735" y="2761487"/>
              <a:ext cx="1550035" cy="649605"/>
            </a:xfrm>
            <a:custGeom>
              <a:avLst/>
              <a:gdLst/>
              <a:ahLst/>
              <a:cxnLst/>
              <a:rect l="l" t="t" r="r" b="b"/>
              <a:pathLst>
                <a:path w="1550034" h="649604">
                  <a:moveTo>
                    <a:pt x="1441704" y="0"/>
                  </a:moveTo>
                  <a:lnTo>
                    <a:pt x="108204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3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4" y="649224"/>
                  </a:lnTo>
                  <a:lnTo>
                    <a:pt x="1441704" y="649224"/>
                  </a:lnTo>
                  <a:lnTo>
                    <a:pt x="1483846" y="640728"/>
                  </a:lnTo>
                  <a:lnTo>
                    <a:pt x="1518237" y="617553"/>
                  </a:lnTo>
                  <a:lnTo>
                    <a:pt x="1541412" y="583162"/>
                  </a:lnTo>
                  <a:lnTo>
                    <a:pt x="1549908" y="541020"/>
                  </a:lnTo>
                  <a:lnTo>
                    <a:pt x="1549908" y="108203"/>
                  </a:lnTo>
                  <a:lnTo>
                    <a:pt x="1541412" y="66061"/>
                  </a:lnTo>
                  <a:lnTo>
                    <a:pt x="1518237" y="31670"/>
                  </a:lnTo>
                  <a:lnTo>
                    <a:pt x="1483846" y="8495"/>
                  </a:lnTo>
                  <a:lnTo>
                    <a:pt x="144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9675114" y="2991358"/>
            <a:ext cx="845819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Catalog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 LKPP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783319" y="3621023"/>
            <a:ext cx="2084705" cy="649605"/>
            <a:chOff x="8783319" y="3621023"/>
            <a:chExt cx="2084705" cy="649605"/>
          </a:xfrm>
        </p:grpSpPr>
        <p:sp>
          <p:nvSpPr>
            <p:cNvPr id="52" name="object 52"/>
            <p:cNvSpPr/>
            <p:nvPr/>
          </p:nvSpPr>
          <p:spPr>
            <a:xfrm>
              <a:off x="8789669" y="376504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5"/>
                  </a:lnTo>
                  <a:lnTo>
                    <a:pt x="0" y="116585"/>
                  </a:lnTo>
                  <a:lnTo>
                    <a:pt x="0" y="349757"/>
                  </a:lnTo>
                  <a:lnTo>
                    <a:pt x="171450" y="349757"/>
                  </a:lnTo>
                  <a:lnTo>
                    <a:pt x="171450" y="466343"/>
                  </a:lnTo>
                  <a:lnTo>
                    <a:pt x="342900" y="233171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789669" y="376504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5"/>
                  </a:moveTo>
                  <a:lnTo>
                    <a:pt x="171450" y="116585"/>
                  </a:lnTo>
                  <a:lnTo>
                    <a:pt x="171450" y="0"/>
                  </a:lnTo>
                  <a:lnTo>
                    <a:pt x="342900" y="233171"/>
                  </a:lnTo>
                  <a:lnTo>
                    <a:pt x="171450" y="466343"/>
                  </a:lnTo>
                  <a:lnTo>
                    <a:pt x="171450" y="349757"/>
                  </a:lnTo>
                  <a:lnTo>
                    <a:pt x="0" y="349757"/>
                  </a:lnTo>
                  <a:lnTo>
                    <a:pt x="0" y="11658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345167" y="3621023"/>
              <a:ext cx="1522730" cy="649605"/>
            </a:xfrm>
            <a:custGeom>
              <a:avLst/>
              <a:gdLst/>
              <a:ahLst/>
              <a:cxnLst/>
              <a:rect l="l" t="t" r="r" b="b"/>
              <a:pathLst>
                <a:path w="1522729" h="649604">
                  <a:moveTo>
                    <a:pt x="1414272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3"/>
                  </a:lnTo>
                  <a:lnTo>
                    <a:pt x="0" y="541019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414272" y="649224"/>
                  </a:lnTo>
                  <a:lnTo>
                    <a:pt x="1456414" y="640728"/>
                  </a:lnTo>
                  <a:lnTo>
                    <a:pt x="1490805" y="617553"/>
                  </a:lnTo>
                  <a:lnTo>
                    <a:pt x="1513980" y="583162"/>
                  </a:lnTo>
                  <a:lnTo>
                    <a:pt x="1522476" y="541019"/>
                  </a:lnTo>
                  <a:lnTo>
                    <a:pt x="1522476" y="108203"/>
                  </a:lnTo>
                  <a:lnTo>
                    <a:pt x="1513980" y="66061"/>
                  </a:lnTo>
                  <a:lnTo>
                    <a:pt x="1490805" y="31670"/>
                  </a:lnTo>
                  <a:lnTo>
                    <a:pt x="1456414" y="8495"/>
                  </a:lnTo>
                  <a:lnTo>
                    <a:pt x="14142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9557131" y="3853053"/>
            <a:ext cx="1098550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APDN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9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Ditjen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 Migas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8783319" y="4448555"/>
            <a:ext cx="2098040" cy="1371600"/>
            <a:chOff x="8783319" y="4448555"/>
            <a:chExt cx="2098040" cy="1371600"/>
          </a:xfrm>
        </p:grpSpPr>
        <p:sp>
          <p:nvSpPr>
            <p:cNvPr id="57" name="object 57"/>
            <p:cNvSpPr/>
            <p:nvPr/>
          </p:nvSpPr>
          <p:spPr>
            <a:xfrm>
              <a:off x="8789669" y="5346953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789669" y="5346953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789669" y="44737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789669" y="44737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390887" y="4448555"/>
              <a:ext cx="1490980" cy="649605"/>
            </a:xfrm>
            <a:custGeom>
              <a:avLst/>
              <a:gdLst/>
              <a:ahLst/>
              <a:cxnLst/>
              <a:rect l="l" t="t" r="r" b="b"/>
              <a:pathLst>
                <a:path w="1490979" h="649604">
                  <a:moveTo>
                    <a:pt x="1382267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382267" y="649224"/>
                  </a:lnTo>
                  <a:lnTo>
                    <a:pt x="1424410" y="640728"/>
                  </a:lnTo>
                  <a:lnTo>
                    <a:pt x="1458801" y="617553"/>
                  </a:lnTo>
                  <a:lnTo>
                    <a:pt x="1481976" y="583162"/>
                  </a:lnTo>
                  <a:lnTo>
                    <a:pt x="1490471" y="541020"/>
                  </a:lnTo>
                  <a:lnTo>
                    <a:pt x="1490471" y="108204"/>
                  </a:lnTo>
                  <a:lnTo>
                    <a:pt x="1481976" y="66061"/>
                  </a:lnTo>
                  <a:lnTo>
                    <a:pt x="1458801" y="31670"/>
                  </a:lnTo>
                  <a:lnTo>
                    <a:pt x="1424410" y="8495"/>
                  </a:lnTo>
                  <a:lnTo>
                    <a:pt x="138226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9530206" y="4455667"/>
            <a:ext cx="1215390" cy="6223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Pengadaan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barang/jasa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1099"/>
              </a:lnSpc>
              <a:spcBef>
                <a:spcPts val="35"/>
              </a:spcBef>
            </a:pP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b="1" spc="-1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eri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/le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95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a/ 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Dinas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9358883" y="5326379"/>
            <a:ext cx="1522730" cy="649605"/>
          </a:xfrm>
          <a:custGeom>
            <a:avLst/>
            <a:gdLst/>
            <a:ahLst/>
            <a:cxnLst/>
            <a:rect l="l" t="t" r="r" b="b"/>
            <a:pathLst>
              <a:path w="1522729" h="649604">
                <a:moveTo>
                  <a:pt x="1414272" y="0"/>
                </a:moveTo>
                <a:lnTo>
                  <a:pt x="108204" y="0"/>
                </a:lnTo>
                <a:lnTo>
                  <a:pt x="66061" y="8495"/>
                </a:lnTo>
                <a:lnTo>
                  <a:pt x="31670" y="31670"/>
                </a:lnTo>
                <a:lnTo>
                  <a:pt x="8495" y="66061"/>
                </a:lnTo>
                <a:lnTo>
                  <a:pt x="0" y="108204"/>
                </a:lnTo>
                <a:lnTo>
                  <a:pt x="0" y="541020"/>
                </a:lnTo>
                <a:lnTo>
                  <a:pt x="8495" y="583135"/>
                </a:lnTo>
                <a:lnTo>
                  <a:pt x="31670" y="617529"/>
                </a:lnTo>
                <a:lnTo>
                  <a:pt x="66061" y="640719"/>
                </a:lnTo>
                <a:lnTo>
                  <a:pt x="108204" y="649224"/>
                </a:lnTo>
                <a:lnTo>
                  <a:pt x="1414272" y="649224"/>
                </a:lnTo>
                <a:lnTo>
                  <a:pt x="1456414" y="640719"/>
                </a:lnTo>
                <a:lnTo>
                  <a:pt x="1490805" y="617529"/>
                </a:lnTo>
                <a:lnTo>
                  <a:pt x="1513980" y="583135"/>
                </a:lnTo>
                <a:lnTo>
                  <a:pt x="1522476" y="541020"/>
                </a:lnTo>
                <a:lnTo>
                  <a:pt x="1522476" y="108204"/>
                </a:lnTo>
                <a:lnTo>
                  <a:pt x="1513980" y="66061"/>
                </a:lnTo>
                <a:lnTo>
                  <a:pt x="1490805" y="31670"/>
                </a:lnTo>
                <a:lnTo>
                  <a:pt x="1456414" y="8495"/>
                </a:lnTo>
                <a:lnTo>
                  <a:pt x="141427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9525761" y="5484367"/>
            <a:ext cx="1188720" cy="32448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40335" marR="5080" indent="-128270">
              <a:lnSpc>
                <a:spcPct val="104200"/>
              </a:lnSpc>
              <a:spcBef>
                <a:spcPts val="75"/>
              </a:spcBef>
            </a:pP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Persyaratan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Sertifikasi </a:t>
            </a:r>
            <a:r>
              <a:rPr sz="950" b="1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Produk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Kominfo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914400" y="1307591"/>
            <a:ext cx="1677670" cy="2463800"/>
            <a:chOff x="914400" y="1307591"/>
            <a:chExt cx="1677670" cy="2463800"/>
          </a:xfrm>
        </p:grpSpPr>
        <p:sp>
          <p:nvSpPr>
            <p:cNvPr id="66" name="object 66"/>
            <p:cNvSpPr/>
            <p:nvPr/>
          </p:nvSpPr>
          <p:spPr>
            <a:xfrm>
              <a:off x="2242566" y="3298697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7"/>
                  </a:lnTo>
                  <a:lnTo>
                    <a:pt x="171450" y="349757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242566" y="3298697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7"/>
                  </a:lnTo>
                  <a:lnTo>
                    <a:pt x="0" y="349757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14400" y="1307591"/>
              <a:ext cx="1193800" cy="398145"/>
            </a:xfrm>
            <a:custGeom>
              <a:avLst/>
              <a:gdLst/>
              <a:ahLst/>
              <a:cxnLst/>
              <a:rect l="l" t="t" r="r" b="b"/>
              <a:pathLst>
                <a:path w="1193800" h="398144">
                  <a:moveTo>
                    <a:pt x="1126998" y="0"/>
                  </a:moveTo>
                  <a:lnTo>
                    <a:pt x="66293" y="0"/>
                  </a:lnTo>
                  <a:lnTo>
                    <a:pt x="40488" y="5214"/>
                  </a:lnTo>
                  <a:lnTo>
                    <a:pt x="19416" y="19431"/>
                  </a:lnTo>
                  <a:lnTo>
                    <a:pt x="5209" y="40505"/>
                  </a:lnTo>
                  <a:lnTo>
                    <a:pt x="0" y="66294"/>
                  </a:lnTo>
                  <a:lnTo>
                    <a:pt x="0" y="331470"/>
                  </a:lnTo>
                  <a:lnTo>
                    <a:pt x="5209" y="357258"/>
                  </a:lnTo>
                  <a:lnTo>
                    <a:pt x="19416" y="378333"/>
                  </a:lnTo>
                  <a:lnTo>
                    <a:pt x="40488" y="392549"/>
                  </a:lnTo>
                  <a:lnTo>
                    <a:pt x="66293" y="397763"/>
                  </a:lnTo>
                  <a:lnTo>
                    <a:pt x="1126998" y="397763"/>
                  </a:lnTo>
                  <a:lnTo>
                    <a:pt x="1152786" y="392549"/>
                  </a:lnTo>
                  <a:lnTo>
                    <a:pt x="1173861" y="378333"/>
                  </a:lnTo>
                  <a:lnTo>
                    <a:pt x="1188077" y="357258"/>
                  </a:lnTo>
                  <a:lnTo>
                    <a:pt x="1193292" y="331470"/>
                  </a:lnTo>
                  <a:lnTo>
                    <a:pt x="1193292" y="66294"/>
                  </a:lnTo>
                  <a:lnTo>
                    <a:pt x="1188077" y="40505"/>
                  </a:lnTo>
                  <a:lnTo>
                    <a:pt x="1173861" y="19430"/>
                  </a:lnTo>
                  <a:lnTo>
                    <a:pt x="1152786" y="5214"/>
                  </a:lnTo>
                  <a:lnTo>
                    <a:pt x="1126998" y="0"/>
                  </a:lnTo>
                  <a:close/>
                </a:path>
              </a:pathLst>
            </a:custGeom>
            <a:solidFill>
              <a:srgbClr val="009E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042822" y="1376629"/>
            <a:ext cx="422592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451735" algn="l"/>
              </a:tabLst>
            </a:pPr>
            <a:r>
              <a:rPr sz="2175" b="1" spc="7" baseline="1915" dirty="0">
                <a:solidFill>
                  <a:srgbClr val="FFFFFF"/>
                </a:solidFill>
                <a:latin typeface="Calibri"/>
                <a:cs typeface="Calibri"/>
              </a:rPr>
              <a:t>Perusahaan	</a:t>
            </a:r>
            <a:r>
              <a:rPr sz="1450" b="1" spc="-30" dirty="0">
                <a:solidFill>
                  <a:srgbClr val="FFFFFF"/>
                </a:solidFill>
                <a:latin typeface="Calibri"/>
                <a:cs typeface="Calibri"/>
              </a:rPr>
              <a:t>PT. </a:t>
            </a: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Surveyor</a:t>
            </a:r>
            <a:r>
              <a:rPr sz="14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Calibri"/>
                <a:cs typeface="Calibri"/>
              </a:rPr>
              <a:t>Indonesia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70" name="object 70"/>
          <p:cNvSpPr txBox="1">
            <a:spLocks noGrp="1"/>
          </p:cNvSpPr>
          <p:nvPr>
            <p:ph type="title"/>
          </p:nvPr>
        </p:nvSpPr>
        <p:spPr>
          <a:xfrm>
            <a:off x="700227" y="790778"/>
            <a:ext cx="56070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60" dirty="0">
                <a:solidFill>
                  <a:srgbClr val="0095A3"/>
                </a:solidFill>
                <a:latin typeface="Arial"/>
                <a:cs typeface="Arial"/>
              </a:rPr>
              <a:t>D</a:t>
            </a:r>
            <a:r>
              <a:rPr sz="2000" b="1" spc="125" dirty="0">
                <a:solidFill>
                  <a:srgbClr val="0095A3"/>
                </a:solidFill>
                <a:latin typeface="Arial"/>
                <a:cs typeface="Arial"/>
              </a:rPr>
              <a:t>I</a:t>
            </a:r>
            <a:r>
              <a:rPr sz="2000" b="1" spc="-45" dirty="0">
                <a:solidFill>
                  <a:srgbClr val="0095A3"/>
                </a:solidFill>
                <a:latin typeface="Arial"/>
                <a:cs typeface="Arial"/>
              </a:rPr>
              <a:t>A</a:t>
            </a:r>
            <a:r>
              <a:rPr sz="2000" b="1" spc="25" dirty="0">
                <a:solidFill>
                  <a:srgbClr val="0095A3"/>
                </a:solidFill>
                <a:latin typeface="Arial"/>
                <a:cs typeface="Arial"/>
              </a:rPr>
              <a:t>G</a:t>
            </a:r>
            <a:r>
              <a:rPr sz="2000" b="1" spc="-10" dirty="0">
                <a:solidFill>
                  <a:srgbClr val="0095A3"/>
                </a:solidFill>
                <a:latin typeface="Arial"/>
                <a:cs typeface="Arial"/>
              </a:rPr>
              <a:t>RA</a:t>
            </a:r>
            <a:r>
              <a:rPr sz="2000" b="1" spc="15" dirty="0">
                <a:solidFill>
                  <a:srgbClr val="0095A3"/>
                </a:solidFill>
                <a:latin typeface="Arial"/>
                <a:cs typeface="Arial"/>
              </a:rPr>
              <a:t>M</a:t>
            </a:r>
            <a:r>
              <a:rPr sz="2000" b="1" spc="-190" dirty="0">
                <a:solidFill>
                  <a:srgbClr val="0095A3"/>
                </a:solidFill>
                <a:latin typeface="Arial"/>
                <a:cs typeface="Arial"/>
              </a:rPr>
              <a:t> </a:t>
            </a:r>
            <a:r>
              <a:rPr sz="2000" b="1" spc="25" dirty="0">
                <a:solidFill>
                  <a:srgbClr val="0095A3"/>
                </a:solidFill>
                <a:latin typeface="Arial"/>
                <a:cs typeface="Arial"/>
              </a:rPr>
              <a:t>A</a:t>
            </a:r>
            <a:r>
              <a:rPr sz="2000" b="1" spc="-75" dirty="0">
                <a:solidFill>
                  <a:srgbClr val="0095A3"/>
                </a:solidFill>
                <a:latin typeface="Arial"/>
                <a:cs typeface="Arial"/>
              </a:rPr>
              <a:t>L</a:t>
            </a:r>
            <a:r>
              <a:rPr sz="2000" b="1" spc="95" dirty="0">
                <a:solidFill>
                  <a:srgbClr val="0095A3"/>
                </a:solidFill>
                <a:latin typeface="Arial"/>
                <a:cs typeface="Arial"/>
              </a:rPr>
              <a:t>U</a:t>
            </a:r>
            <a:r>
              <a:rPr sz="2000" b="1" spc="5" dirty="0">
                <a:solidFill>
                  <a:srgbClr val="0095A3"/>
                </a:solidFill>
                <a:latin typeface="Arial"/>
                <a:cs typeface="Arial"/>
              </a:rPr>
              <a:t>R</a:t>
            </a:r>
            <a:r>
              <a:rPr sz="2000" b="1" spc="-175" dirty="0">
                <a:solidFill>
                  <a:srgbClr val="0095A3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0095A3"/>
                </a:solidFill>
                <a:latin typeface="Arial"/>
                <a:cs typeface="Arial"/>
              </a:rPr>
              <a:t>P</a:t>
            </a:r>
            <a:r>
              <a:rPr sz="2000" b="1" spc="25" dirty="0">
                <a:solidFill>
                  <a:srgbClr val="0095A3"/>
                </a:solidFill>
                <a:latin typeface="Arial"/>
                <a:cs typeface="Arial"/>
              </a:rPr>
              <a:t>R</a:t>
            </a:r>
            <a:r>
              <a:rPr sz="2000" b="1" spc="60" dirty="0">
                <a:solidFill>
                  <a:srgbClr val="0095A3"/>
                </a:solidFill>
                <a:latin typeface="Arial"/>
                <a:cs typeface="Arial"/>
              </a:rPr>
              <a:t>O</a:t>
            </a:r>
            <a:r>
              <a:rPr sz="2000" b="1" spc="30" dirty="0">
                <a:solidFill>
                  <a:srgbClr val="0095A3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0095A3"/>
                </a:solidFill>
                <a:latin typeface="Arial"/>
                <a:cs typeface="Arial"/>
              </a:rPr>
              <a:t>E</a:t>
            </a:r>
            <a:r>
              <a:rPr sz="2000" b="1" spc="10" dirty="0">
                <a:solidFill>
                  <a:srgbClr val="0095A3"/>
                </a:solidFill>
                <a:latin typeface="Arial"/>
                <a:cs typeface="Arial"/>
              </a:rPr>
              <a:t>S</a:t>
            </a:r>
            <a:r>
              <a:rPr sz="2000" b="1" spc="-175" dirty="0">
                <a:solidFill>
                  <a:srgbClr val="0095A3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0095A3"/>
                </a:solidFill>
                <a:latin typeface="Arial"/>
                <a:cs typeface="Arial"/>
              </a:rPr>
              <a:t>SE</a:t>
            </a:r>
            <a:r>
              <a:rPr sz="2000" b="1" spc="-80" dirty="0">
                <a:solidFill>
                  <a:srgbClr val="0095A3"/>
                </a:solidFill>
                <a:latin typeface="Arial"/>
                <a:cs typeface="Arial"/>
              </a:rPr>
              <a:t>R</a:t>
            </a:r>
            <a:r>
              <a:rPr sz="2000" b="1" spc="75" dirty="0">
                <a:solidFill>
                  <a:srgbClr val="0095A3"/>
                </a:solidFill>
                <a:latin typeface="Arial"/>
                <a:cs typeface="Arial"/>
              </a:rPr>
              <a:t>T</a:t>
            </a:r>
            <a:r>
              <a:rPr sz="2000" b="1" spc="10" dirty="0">
                <a:solidFill>
                  <a:srgbClr val="0095A3"/>
                </a:solidFill>
                <a:latin typeface="Arial"/>
                <a:cs typeface="Arial"/>
              </a:rPr>
              <a:t>I</a:t>
            </a:r>
            <a:r>
              <a:rPr sz="2000" b="1" spc="50" dirty="0">
                <a:solidFill>
                  <a:srgbClr val="0095A3"/>
                </a:solidFill>
                <a:latin typeface="Arial"/>
                <a:cs typeface="Arial"/>
              </a:rPr>
              <a:t>F</a:t>
            </a:r>
            <a:r>
              <a:rPr sz="2000" b="1" spc="5" dirty="0">
                <a:solidFill>
                  <a:srgbClr val="0095A3"/>
                </a:solidFill>
                <a:latin typeface="Arial"/>
                <a:cs typeface="Arial"/>
              </a:rPr>
              <a:t>I</a:t>
            </a:r>
            <a:r>
              <a:rPr sz="2000" b="1" spc="60" dirty="0">
                <a:solidFill>
                  <a:srgbClr val="0095A3"/>
                </a:solidFill>
                <a:latin typeface="Arial"/>
                <a:cs typeface="Arial"/>
              </a:rPr>
              <a:t>K</a:t>
            </a:r>
            <a:r>
              <a:rPr sz="2000" b="1" spc="-10" dirty="0">
                <a:solidFill>
                  <a:srgbClr val="0095A3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0095A3"/>
                </a:solidFill>
                <a:latin typeface="Arial"/>
                <a:cs typeface="Arial"/>
              </a:rPr>
              <a:t>S</a:t>
            </a:r>
            <a:r>
              <a:rPr sz="2000" b="1" spc="75" dirty="0">
                <a:solidFill>
                  <a:srgbClr val="0095A3"/>
                </a:solidFill>
                <a:latin typeface="Arial"/>
                <a:cs typeface="Arial"/>
              </a:rPr>
              <a:t>I</a:t>
            </a:r>
            <a:r>
              <a:rPr sz="2000" b="1" spc="-185" dirty="0">
                <a:solidFill>
                  <a:srgbClr val="0095A3"/>
                </a:solidFill>
                <a:latin typeface="Arial"/>
                <a:cs typeface="Arial"/>
              </a:rPr>
              <a:t> </a:t>
            </a:r>
            <a:r>
              <a:rPr sz="2000" b="1" spc="65" dirty="0">
                <a:solidFill>
                  <a:srgbClr val="0095A3"/>
                </a:solidFill>
                <a:latin typeface="Arial"/>
                <a:cs typeface="Arial"/>
              </a:rPr>
              <a:t>T</a:t>
            </a:r>
            <a:r>
              <a:rPr sz="2000" b="1" spc="60" dirty="0">
                <a:solidFill>
                  <a:srgbClr val="0095A3"/>
                </a:solidFill>
                <a:latin typeface="Arial"/>
                <a:cs typeface="Arial"/>
              </a:rPr>
              <a:t>KD</a:t>
            </a:r>
            <a:r>
              <a:rPr sz="2000" b="1" spc="85" dirty="0">
                <a:solidFill>
                  <a:srgbClr val="0095A3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1" name="object 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79" y="763523"/>
            <a:ext cx="214884" cy="201167"/>
          </a:xfrm>
          <a:prstGeom prst="rect">
            <a:avLst/>
          </a:prstGeom>
        </p:spPr>
      </p:pic>
      <p:sp>
        <p:nvSpPr>
          <p:cNvPr id="72" name="object 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38</a:t>
            </a:fld>
            <a:endParaRPr spc="1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2023" y="1920239"/>
            <a:ext cx="5897880" cy="3474720"/>
            <a:chOff x="192023" y="1920239"/>
            <a:chExt cx="5897880" cy="3474720"/>
          </a:xfrm>
        </p:grpSpPr>
        <p:sp>
          <p:nvSpPr>
            <p:cNvPr id="3" name="object 3"/>
            <p:cNvSpPr/>
            <p:nvPr/>
          </p:nvSpPr>
          <p:spPr>
            <a:xfrm>
              <a:off x="585216" y="1920239"/>
              <a:ext cx="5504815" cy="1870075"/>
            </a:xfrm>
            <a:custGeom>
              <a:avLst/>
              <a:gdLst/>
              <a:ahLst/>
              <a:cxnLst/>
              <a:rect l="l" t="t" r="r" b="b"/>
              <a:pathLst>
                <a:path w="5504815" h="1870075">
                  <a:moveTo>
                    <a:pt x="5504688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0" y="1869948"/>
                  </a:lnTo>
                  <a:lnTo>
                    <a:pt x="5504688" y="1869948"/>
                  </a:lnTo>
                  <a:lnTo>
                    <a:pt x="5504688" y="365760"/>
                  </a:lnTo>
                  <a:lnTo>
                    <a:pt x="5504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2023" y="2285999"/>
              <a:ext cx="4229100" cy="3108960"/>
            </a:xfrm>
            <a:custGeom>
              <a:avLst/>
              <a:gdLst/>
              <a:ahLst/>
              <a:cxnLst/>
              <a:rect l="l" t="t" r="r" b="b"/>
              <a:pathLst>
                <a:path w="4229100" h="3108960">
                  <a:moveTo>
                    <a:pt x="4229100" y="0"/>
                  </a:moveTo>
                  <a:lnTo>
                    <a:pt x="0" y="0"/>
                  </a:lnTo>
                  <a:lnTo>
                    <a:pt x="0" y="3108960"/>
                  </a:lnTo>
                  <a:lnTo>
                    <a:pt x="4229100" y="3108960"/>
                  </a:lnTo>
                  <a:lnTo>
                    <a:pt x="4229100" y="0"/>
                  </a:lnTo>
                  <a:close/>
                </a:path>
              </a:pathLst>
            </a:custGeom>
            <a:solidFill>
              <a:srgbClr val="FFCC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92023" y="2286000"/>
            <a:ext cx="4229100" cy="15043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350">
              <a:latin typeface="Times New Roman"/>
              <a:cs typeface="Times New Roman"/>
            </a:endParaRPr>
          </a:p>
          <a:p>
            <a:pPr marL="91440" marR="770255">
              <a:lnSpc>
                <a:spcPts val="2380"/>
              </a:lnSpc>
            </a:pPr>
            <a:r>
              <a:rPr sz="2000" b="1" spc="5" dirty="0">
                <a:latin typeface="Calibri"/>
                <a:cs typeface="Calibri"/>
              </a:rPr>
              <a:t>PT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Surveyor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Indonesia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(Persero)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Divisi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Bisnis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INFRASTRUKTUR</a:t>
            </a:r>
            <a:endParaRPr sz="2000">
              <a:latin typeface="Calibri"/>
              <a:cs typeface="Calibri"/>
            </a:endParaRPr>
          </a:p>
          <a:p>
            <a:pPr marL="91440">
              <a:lnSpc>
                <a:spcPts val="2335"/>
              </a:lnSpc>
            </a:pPr>
            <a:r>
              <a:rPr sz="2000" b="1" spc="15" dirty="0">
                <a:latin typeface="Calibri"/>
                <a:cs typeface="Calibri"/>
              </a:rPr>
              <a:t>G</a:t>
            </a:r>
            <a:r>
              <a:rPr sz="2000" b="1" spc="-30" dirty="0">
                <a:latin typeface="Calibri"/>
                <a:cs typeface="Calibri"/>
              </a:rPr>
              <a:t>r</a:t>
            </a:r>
            <a:r>
              <a:rPr sz="2000" b="1" spc="15" dirty="0">
                <a:latin typeface="Calibri"/>
                <a:cs typeface="Calibri"/>
              </a:rPr>
              <a:t>a</a:t>
            </a:r>
            <a:r>
              <a:rPr sz="2000" b="1" spc="5" dirty="0">
                <a:latin typeface="Calibri"/>
                <a:cs typeface="Calibri"/>
              </a:rPr>
              <a:t>ha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S</a:t>
            </a:r>
            <a:r>
              <a:rPr sz="2000" b="1" spc="25" dirty="0">
                <a:latin typeface="Calibri"/>
                <a:cs typeface="Calibri"/>
              </a:rPr>
              <a:t>U</a:t>
            </a:r>
            <a:r>
              <a:rPr sz="2000" b="1" spc="-15" dirty="0">
                <a:latin typeface="Calibri"/>
                <a:cs typeface="Calibri"/>
              </a:rPr>
              <a:t>R</a:t>
            </a:r>
            <a:r>
              <a:rPr sz="2000" b="1" dirty="0">
                <a:latin typeface="Calibri"/>
                <a:cs typeface="Calibri"/>
              </a:rPr>
              <a:t>V</a:t>
            </a:r>
            <a:r>
              <a:rPr sz="2000" b="1" spc="-10" dirty="0">
                <a:latin typeface="Calibri"/>
                <a:cs typeface="Calibri"/>
              </a:rPr>
              <a:t>E</a:t>
            </a:r>
            <a:r>
              <a:rPr sz="2000" b="1" spc="-70" dirty="0">
                <a:latin typeface="Calibri"/>
                <a:cs typeface="Calibri"/>
              </a:rPr>
              <a:t>Y</a:t>
            </a:r>
            <a:r>
              <a:rPr sz="2000" b="1" spc="15" dirty="0">
                <a:latin typeface="Calibri"/>
                <a:cs typeface="Calibri"/>
              </a:rPr>
              <a:t>O</a:t>
            </a:r>
            <a:r>
              <a:rPr sz="2000" b="1" spc="5" dirty="0">
                <a:latin typeface="Calibri"/>
                <a:cs typeface="Calibri"/>
              </a:rPr>
              <a:t>R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15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D</a:t>
            </a:r>
            <a:r>
              <a:rPr sz="2000" b="1" spc="15" dirty="0">
                <a:latin typeface="Calibri"/>
                <a:cs typeface="Calibri"/>
              </a:rPr>
              <a:t>O</a:t>
            </a:r>
            <a:r>
              <a:rPr sz="2000" b="1" spc="10" dirty="0">
                <a:latin typeface="Calibri"/>
                <a:cs typeface="Calibri"/>
              </a:rPr>
              <a:t>N</a:t>
            </a:r>
            <a:r>
              <a:rPr sz="2000" b="1" spc="-35" dirty="0">
                <a:latin typeface="Calibri"/>
                <a:cs typeface="Calibri"/>
              </a:rPr>
              <a:t>E</a:t>
            </a:r>
            <a:r>
              <a:rPr sz="2000" b="1" spc="-15" dirty="0">
                <a:latin typeface="Calibri"/>
                <a:cs typeface="Calibri"/>
              </a:rPr>
              <a:t>S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45" dirty="0">
                <a:latin typeface="Calibri"/>
                <a:cs typeface="Calibri"/>
              </a:rPr>
              <a:t>A</a:t>
            </a:r>
            <a:r>
              <a:rPr sz="2000" b="1" dirty="0">
                <a:latin typeface="Calibri"/>
                <a:cs typeface="Calibri"/>
              </a:rPr>
              <a:t>,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30" dirty="0">
                <a:latin typeface="Calibri"/>
                <a:cs typeface="Calibri"/>
              </a:rPr>
              <a:t>L</a:t>
            </a:r>
            <a:r>
              <a:rPr sz="2000" b="1" spc="-165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.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1</a:t>
            </a:r>
            <a:r>
              <a:rPr sz="2000" b="1" spc="5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  <a:p>
            <a:pPr marL="91440">
              <a:lnSpc>
                <a:spcPts val="1980"/>
              </a:lnSpc>
              <a:spcBef>
                <a:spcPts val="10"/>
              </a:spcBef>
            </a:pPr>
            <a:r>
              <a:rPr sz="2000" b="1" spc="10" dirty="0">
                <a:latin typeface="Calibri"/>
                <a:cs typeface="Calibri"/>
              </a:rPr>
              <a:t>Jl.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Gatot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Subroto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40" dirty="0">
                <a:latin typeface="Calibri"/>
                <a:cs typeface="Calibri"/>
              </a:rPr>
              <a:t>Kav.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56, </a:t>
            </a:r>
            <a:r>
              <a:rPr sz="2000" b="1" spc="-5" dirty="0">
                <a:latin typeface="Calibri"/>
                <a:cs typeface="Calibri"/>
              </a:rPr>
              <a:t>Jakarta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3768" y="3825697"/>
            <a:ext cx="3467100" cy="15551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000" b="1" spc="-30" dirty="0">
                <a:latin typeface="Calibri"/>
                <a:cs typeface="Calibri"/>
              </a:rPr>
              <a:t>Telp. </a:t>
            </a:r>
            <a:r>
              <a:rPr sz="2000" b="1" spc="-10" dirty="0">
                <a:latin typeface="Calibri"/>
                <a:cs typeface="Calibri"/>
              </a:rPr>
              <a:t>(021) </a:t>
            </a:r>
            <a:r>
              <a:rPr sz="2000" b="1" spc="-5" dirty="0">
                <a:latin typeface="Calibri"/>
                <a:cs typeface="Calibri"/>
              </a:rPr>
              <a:t>526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5526 ext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402, </a:t>
            </a:r>
            <a:r>
              <a:rPr sz="2000" b="1" spc="-5" dirty="0">
                <a:latin typeface="Calibri"/>
                <a:cs typeface="Calibri"/>
              </a:rPr>
              <a:t>853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2000" b="1" spc="-15" dirty="0">
                <a:latin typeface="Calibri"/>
                <a:cs typeface="Calibri"/>
              </a:rPr>
              <a:t>Fax.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(021)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522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5485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15" dirty="0">
                <a:latin typeface="Calibri"/>
                <a:cs typeface="Calibri"/>
              </a:rPr>
              <a:t>v</a:t>
            </a:r>
            <a:r>
              <a:rPr sz="2000" b="1" spc="10" dirty="0">
                <a:latin typeface="Calibri"/>
                <a:cs typeface="Calibri"/>
              </a:rPr>
              <a:t>a</a:t>
            </a:r>
            <a:r>
              <a:rPr sz="2000" b="1" spc="5" dirty="0">
                <a:latin typeface="Calibri"/>
                <a:cs typeface="Calibri"/>
              </a:rPr>
              <a:t>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20" dirty="0">
                <a:latin typeface="Calibri"/>
                <a:cs typeface="Calibri"/>
              </a:rPr>
              <a:t>R</a:t>
            </a:r>
            <a:r>
              <a:rPr sz="2000" b="1" spc="5" dirty="0">
                <a:latin typeface="Calibri"/>
                <a:cs typeface="Calibri"/>
              </a:rPr>
              <a:t>i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spc="5" dirty="0">
                <a:latin typeface="Calibri"/>
                <a:cs typeface="Calibri"/>
              </a:rPr>
              <a:t>ha</a:t>
            </a:r>
            <a:r>
              <a:rPr sz="2000" b="1" spc="-30" dirty="0">
                <a:latin typeface="Calibri"/>
                <a:cs typeface="Calibri"/>
              </a:rPr>
              <a:t>r</a:t>
            </a:r>
            <a:r>
              <a:rPr sz="2000" b="1" spc="5" dirty="0">
                <a:latin typeface="Calibri"/>
                <a:cs typeface="Calibri"/>
              </a:rPr>
              <a:t>d</a:t>
            </a:r>
            <a:r>
              <a:rPr sz="2000" b="1" spc="-5" dirty="0">
                <a:latin typeface="Calibri"/>
                <a:cs typeface="Calibri"/>
              </a:rPr>
              <a:t>h</a:t>
            </a:r>
            <a:r>
              <a:rPr sz="2000" b="1" spc="5" dirty="0">
                <a:latin typeface="Calibri"/>
                <a:cs typeface="Calibri"/>
              </a:rPr>
              <a:t>o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2000" b="1" spc="-5" dirty="0">
                <a:latin typeface="Calibri"/>
                <a:cs typeface="Calibri"/>
              </a:rPr>
              <a:t>0818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07478667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0200" y="2667000"/>
            <a:ext cx="2798318" cy="222465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00"/>
              </a:lnSpc>
            </a:pPr>
            <a:fld id="{81D60167-4931-47E6-BA6A-407CBD079E47}" type="slidenum">
              <a:rPr spc="15" dirty="0"/>
              <a:t>39</a:t>
            </a:fld>
            <a:endParaRPr spc="1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29229</TotalTime>
  <Words>2393</Words>
  <Application>Microsoft Office PowerPoint</Application>
  <PresentationFormat>Widescreen</PresentationFormat>
  <Paragraphs>871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1" baseType="lpstr">
      <vt:lpstr>Arial</vt:lpstr>
      <vt:lpstr>Arial Black</vt:lpstr>
      <vt:lpstr>Arial MT</vt:lpstr>
      <vt:lpstr>Calibri</vt:lpstr>
      <vt:lpstr>Calibri Light</vt:lpstr>
      <vt:lpstr>Cambria</vt:lpstr>
      <vt:lpstr>Candara</vt:lpstr>
      <vt:lpstr>Segoe UI Semibold</vt:lpstr>
      <vt:lpstr>Tahoma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METODOLOGI PENILAIAN</vt:lpstr>
      <vt:lpstr>METODOLOGI PENILAIAN</vt:lpstr>
      <vt:lpstr>METODOLOGI PENILAIAN</vt:lpstr>
      <vt:lpstr>METODOLOGI PENILAIAN</vt:lpstr>
      <vt:lpstr>METODOLOGI PENILAIAN</vt:lpstr>
      <vt:lpstr>PowerPoint Presentation</vt:lpstr>
      <vt:lpstr>METODOLOGI PENILAIAN</vt:lpstr>
      <vt:lpstr>METODOLOGI PENILAIAN</vt:lpstr>
      <vt:lpstr>ASPEK MANUFAKTUR</vt:lpstr>
      <vt:lpstr>STRUKTUR TKDN MOTOR LISTRIK</vt:lpstr>
      <vt:lpstr>Aspek Manufaktur</vt:lpstr>
      <vt:lpstr>Aspek Manufaktur</vt:lpstr>
      <vt:lpstr>Aspek Manufaktur</vt:lpstr>
      <vt:lpstr>Aspek Manufaktur</vt:lpstr>
      <vt:lpstr>Aspek Manufaktur</vt:lpstr>
      <vt:lpstr>Aspek Manufaktur</vt:lpstr>
      <vt:lpstr>Aspek Manufaktur</vt:lpstr>
      <vt:lpstr>Aspek Manufaktur</vt:lpstr>
      <vt:lpstr>Aspek Manufaktur</vt:lpstr>
      <vt:lpstr>Aspek Manufaktur</vt:lpstr>
      <vt:lpstr>ASPEK PERAKITAN</vt:lpstr>
      <vt:lpstr>Aspek Perakitan</vt:lpstr>
      <vt:lpstr>ASPEK PENGEMBANGAN</vt:lpstr>
      <vt:lpstr>Aspek Pengembangan</vt:lpstr>
      <vt:lpstr>PowerPoint Presentation</vt:lpstr>
      <vt:lpstr>REKAPITULASI</vt:lpstr>
      <vt:lpstr>PowerPoint Presentation</vt:lpstr>
      <vt:lpstr>DAFTAR INVENTARIS  BARANG/JASA</vt:lpstr>
      <vt:lpstr>DAFTAR INVENTARIS  BARANG/JASA</vt:lpstr>
      <vt:lpstr>BOBOT MANFAAT</vt:lpstr>
      <vt:lpstr>Bobot Manfaat Perusahaan (BMP)</vt:lpstr>
      <vt:lpstr>Batasan Waktu Pengambilan Data Perhitungan BMP</vt:lpstr>
      <vt:lpstr>PROSES PENGAJUAN TKDN MELALUI</vt:lpstr>
      <vt:lpstr>Akun SIINas</vt:lpstr>
      <vt:lpstr>DIAGRAM ALUR PROSES SERTIFIKASI TKDN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IDSurvey</dc:creator>
  <cp:lastModifiedBy>Riyad Ali Asad</cp:lastModifiedBy>
  <cp:revision>4</cp:revision>
  <dcterms:created xsi:type="dcterms:W3CDTF">2023-03-02T23:33:01Z</dcterms:created>
  <dcterms:modified xsi:type="dcterms:W3CDTF">2023-03-23T06:47:31Z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2022-11-28T00:00:00Z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2023-03-02T00:00:00Z</vt:filetime>
  </property>
</Properties>
</file>